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</p:sldIdLst>
  <p:sldSz cx="14630400" cy="8229600"/>
  <p:notesSz cx="8229600" cy="14630400"/>
  <p:embeddedFontLst>
    <p:embeddedFont>
      <p:font typeface="Brygada 1918 Semi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Brygada 1918" panose="020B0604020202020204" charset="0"/>
      <p:regular r:id="rId1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96" d="100"/>
          <a:sy n="96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7132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C06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6EBD4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chemeClr val="accent1">
            <a:lumMod val="40000"/>
            <a:lumOff val="6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164199"/>
            <a:ext cx="75564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ТДЮУ талабалари ўртасида коррупцияга қарши курашиш бўйича аноним сўровнома натижалари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33947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Таҳлилий маълумот —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2 412 нафар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респондент иштирокида ўтказилган аноним сўровнома якунлари асосида тайёрланди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17840"/>
            <a:ext cx="1057239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4450" b="1" dirty="0" err="1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Сўровнома</a:t>
            </a:r>
            <a:r>
              <a:rPr lang="en-US" sz="4450" b="1" dirty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b="1" dirty="0" smtClean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ҳ</a:t>
            </a:r>
            <a:r>
              <a:rPr lang="en-US" sz="4450" b="1" dirty="0" err="1" smtClean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ақида</a:t>
            </a:r>
            <a:r>
              <a:rPr lang="en-US" sz="4450" b="1" dirty="0" smtClean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b="1" dirty="0" smtClean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</a:t>
            </a:r>
            <a:r>
              <a:rPr lang="en-US" sz="4450" b="1" dirty="0" err="1" smtClean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мумий</a:t>
            </a:r>
            <a:r>
              <a:rPr lang="en-US" sz="4450" b="1" dirty="0" smtClean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b="1" dirty="0" smtClean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</a:t>
            </a:r>
            <a:r>
              <a:rPr lang="en-US" sz="4450" b="1" dirty="0" err="1" smtClean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аълумот</a:t>
            </a:r>
            <a:endParaRPr lang="en-US" sz="4450" b="1" dirty="0">
              <a:solidFill>
                <a:srgbClr val="0070C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93595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 smtClean="0">
                <a:solidFill>
                  <a:srgbClr val="00206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</a:t>
            </a:r>
            <a:r>
              <a:rPr lang="uz-Cyrl-UZ" sz="5850" dirty="0" smtClean="0">
                <a:solidFill>
                  <a:srgbClr val="00206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5850" dirty="0" smtClean="0">
                <a:solidFill>
                  <a:srgbClr val="00206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412</a:t>
            </a:r>
            <a:endParaRPr lang="en-US" sz="5850" dirty="0">
              <a:solidFill>
                <a:srgbClr val="00206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2489478" y="3125391"/>
            <a:ext cx="298823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Жами иштирокчилар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793790" y="3615809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Аноним тарзда сўровномада қатнашган талабалар сони</a:t>
            </a:r>
            <a:endParaRPr lang="en-US" sz="1750" dirty="0"/>
          </a:p>
        </p:txBody>
      </p:sp>
      <p:sp>
        <p:nvSpPr>
          <p:cNvPr id="6" name="Text 4"/>
          <p:cNvSpPr/>
          <p:nvPr/>
        </p:nvSpPr>
        <p:spPr>
          <a:xfrm>
            <a:off x="7456884" y="2093595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 smtClean="0">
                <a:solidFill>
                  <a:srgbClr val="C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65.7</a:t>
            </a:r>
            <a:r>
              <a:rPr lang="uz-Cyrl-UZ" sz="5850" dirty="0" smtClean="0">
                <a:solidFill>
                  <a:srgbClr val="C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5850" dirty="0" smtClean="0">
                <a:solidFill>
                  <a:srgbClr val="00B05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%</a:t>
            </a:r>
            <a:endParaRPr lang="en-US" sz="5850" dirty="0">
              <a:solidFill>
                <a:srgbClr val="00B050"/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9156859" y="3125391"/>
            <a:ext cx="29796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"Умуман йўқ" жавоби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456884" y="3615809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Университетда коррупция мавжуд эмас, деб ҳисоблайди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793790" y="4545687"/>
            <a:ext cx="6379607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 smtClean="0">
                <a:solidFill>
                  <a:srgbClr val="C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22.7</a:t>
            </a:r>
            <a:r>
              <a:rPr lang="uz-Cyrl-UZ" sz="58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5850" dirty="0" smtClean="0">
                <a:solidFill>
                  <a:srgbClr val="00B05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%</a:t>
            </a:r>
            <a:endParaRPr lang="en-US" sz="5850" dirty="0">
              <a:solidFill>
                <a:srgbClr val="00B050"/>
              </a:solidFill>
            </a:endParaRPr>
          </a:p>
        </p:txBody>
      </p:sp>
      <p:sp>
        <p:nvSpPr>
          <p:cNvPr id="10" name="Text 8"/>
          <p:cNvSpPr/>
          <p:nvPr/>
        </p:nvSpPr>
        <p:spPr>
          <a:xfrm>
            <a:off x="2565916" y="557748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"Кам учрайди"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793790" y="6067901"/>
            <a:ext cx="637960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Коррупция кам даражада мавжуд деб баҳолади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7456884" y="4545687"/>
            <a:ext cx="6379726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5850" dirty="0" smtClean="0">
                <a:solidFill>
                  <a:srgbClr val="C0000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11.6</a:t>
            </a:r>
            <a:r>
              <a:rPr lang="uz-Cyrl-UZ" sz="58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5850" dirty="0" smtClean="0">
                <a:solidFill>
                  <a:srgbClr val="00B05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%</a:t>
            </a:r>
            <a:endParaRPr lang="en-US" sz="5850" dirty="0">
              <a:solidFill>
                <a:srgbClr val="00B050"/>
              </a:solidFill>
            </a:endParaRPr>
          </a:p>
        </p:txBody>
      </p:sp>
      <p:sp>
        <p:nvSpPr>
          <p:cNvPr id="13" name="Text 11"/>
          <p:cNvSpPr/>
          <p:nvPr/>
        </p:nvSpPr>
        <p:spPr>
          <a:xfrm>
            <a:off x="8974693" y="5577483"/>
            <a:ext cx="334410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"Баъзан" ёки "Жуда кўп"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7456884" y="6067901"/>
            <a:ext cx="637972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Коррупцион ҳолатларни тасдиқловчи респондентлар</a:t>
            </a:r>
            <a:endParaRPr lang="en-US" sz="1750" dirty="0"/>
          </a:p>
        </p:txBody>
      </p:sp>
      <p:sp>
        <p:nvSpPr>
          <p:cNvPr id="15" name="Text 13"/>
          <p:cNvSpPr/>
          <p:nvPr/>
        </p:nvSpPr>
        <p:spPr>
          <a:xfrm>
            <a:off x="793790" y="6685955"/>
            <a:ext cx="130428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Сўровнома натижалари умуман олганда университетда коррупция даражаси паст баҳоланган бўлса-да, муайян соҳаларда хавфлар мавжудлиги қайд этилган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41978"/>
            <a:ext cx="79592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Коррупция</a:t>
            </a: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</a:t>
            </a:r>
            <a:r>
              <a:rPr lang="en-US" sz="44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аражасига</a:t>
            </a:r>
            <a:r>
              <a:rPr lang="en-US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</a:t>
            </a:r>
            <a:r>
              <a:rPr lang="en-US" sz="44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аҳо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2922270"/>
            <a:ext cx="6244709" cy="3617357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5190530" y="4259104"/>
            <a:ext cx="1106329" cy="164544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3870" y="4295656"/>
            <a:ext cx="91440" cy="9144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88650" y="4281964"/>
            <a:ext cx="877729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Умуман йўқ·65.7%</a:t>
            </a:r>
            <a:endParaRPr lang="en-US" sz="700" dirty="0"/>
          </a:p>
        </p:txBody>
      </p:sp>
      <p:sp>
        <p:nvSpPr>
          <p:cNvPr id="7" name="Text 3"/>
          <p:cNvSpPr/>
          <p:nvPr/>
        </p:nvSpPr>
        <p:spPr>
          <a:xfrm>
            <a:off x="5911334" y="4281964"/>
            <a:ext cx="355044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·65.7%</a:t>
            </a:r>
            <a:endParaRPr lang="en-US" sz="700" dirty="0"/>
          </a:p>
        </p:txBody>
      </p:sp>
      <p:sp>
        <p:nvSpPr>
          <p:cNvPr id="8" name="Text 4"/>
          <p:cNvSpPr/>
          <p:nvPr/>
        </p:nvSpPr>
        <p:spPr>
          <a:xfrm>
            <a:off x="5947886" y="4281964"/>
            <a:ext cx="24527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9" name="Shape 5"/>
          <p:cNvSpPr/>
          <p:nvPr/>
        </p:nvSpPr>
        <p:spPr>
          <a:xfrm>
            <a:off x="5190530" y="4484608"/>
            <a:ext cx="757357" cy="164544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3870" y="4521160"/>
            <a:ext cx="91440" cy="91440"/>
          </a:xfrm>
          <a:prstGeom prst="rect">
            <a:avLst/>
          </a:prstGeom>
        </p:spPr>
      </p:pic>
      <p:sp>
        <p:nvSpPr>
          <p:cNvPr id="11" name="Text 6"/>
          <p:cNvSpPr/>
          <p:nvPr/>
        </p:nvSpPr>
        <p:spPr>
          <a:xfrm>
            <a:off x="5388650" y="4507468"/>
            <a:ext cx="528757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Кам·22.7%</a:t>
            </a:r>
            <a:endParaRPr lang="en-US" sz="700" dirty="0"/>
          </a:p>
        </p:txBody>
      </p:sp>
      <p:sp>
        <p:nvSpPr>
          <p:cNvPr id="12" name="Text 7"/>
          <p:cNvSpPr/>
          <p:nvPr/>
        </p:nvSpPr>
        <p:spPr>
          <a:xfrm>
            <a:off x="5562362" y="4507468"/>
            <a:ext cx="355044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·22.7%</a:t>
            </a:r>
            <a:endParaRPr lang="en-US" sz="700" dirty="0"/>
          </a:p>
        </p:txBody>
      </p:sp>
      <p:sp>
        <p:nvSpPr>
          <p:cNvPr id="13" name="Text 8"/>
          <p:cNvSpPr/>
          <p:nvPr/>
        </p:nvSpPr>
        <p:spPr>
          <a:xfrm>
            <a:off x="5598914" y="4507468"/>
            <a:ext cx="24527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14" name="Shape 9"/>
          <p:cNvSpPr/>
          <p:nvPr/>
        </p:nvSpPr>
        <p:spPr>
          <a:xfrm>
            <a:off x="5190530" y="4710113"/>
            <a:ext cx="853916" cy="164544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3870" y="4746665"/>
            <a:ext cx="91440" cy="9144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5388650" y="4732973"/>
            <a:ext cx="625316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Баъзан·9.4%</a:t>
            </a:r>
            <a:endParaRPr lang="en-US" sz="700" dirty="0"/>
          </a:p>
        </p:txBody>
      </p:sp>
      <p:sp>
        <p:nvSpPr>
          <p:cNvPr id="17" name="Text 11"/>
          <p:cNvSpPr/>
          <p:nvPr/>
        </p:nvSpPr>
        <p:spPr>
          <a:xfrm>
            <a:off x="5711190" y="4732973"/>
            <a:ext cx="302776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·9.4%</a:t>
            </a:r>
            <a:endParaRPr lang="en-US" sz="700" dirty="0"/>
          </a:p>
        </p:txBody>
      </p:sp>
      <p:sp>
        <p:nvSpPr>
          <p:cNvPr id="18" name="Text 12"/>
          <p:cNvSpPr/>
          <p:nvPr/>
        </p:nvSpPr>
        <p:spPr>
          <a:xfrm>
            <a:off x="5747742" y="4732973"/>
            <a:ext cx="24527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19" name="Shape 13"/>
          <p:cNvSpPr/>
          <p:nvPr/>
        </p:nvSpPr>
        <p:spPr>
          <a:xfrm>
            <a:off x="5190530" y="4935617"/>
            <a:ext cx="931069" cy="164544"/>
          </a:xfrm>
          <a:prstGeom prst="roundRect">
            <a:avLst>
              <a:gd name="adj" fmla="val 77800"/>
            </a:avLst>
          </a:prstGeom>
          <a:solidFill>
            <a:srgbClr val="FFFFFF">
              <a:alpha val="20000"/>
            </a:srgbClr>
          </a:solidFill>
          <a:ln w="7620">
            <a:solidFill>
              <a:srgbClr val="000000"/>
            </a:solidFill>
            <a:prstDash val="solid"/>
          </a:ln>
        </p:spPr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3870" y="4972169"/>
            <a:ext cx="91440" cy="91440"/>
          </a:xfrm>
          <a:prstGeom prst="rect">
            <a:avLst/>
          </a:prstGeom>
        </p:spPr>
      </p:pic>
      <p:sp>
        <p:nvSpPr>
          <p:cNvPr id="21" name="Text 14"/>
          <p:cNvSpPr/>
          <p:nvPr/>
        </p:nvSpPr>
        <p:spPr>
          <a:xfrm>
            <a:off x="5388650" y="4958477"/>
            <a:ext cx="702469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Жуда кўп·2.2%</a:t>
            </a:r>
            <a:endParaRPr lang="en-US" sz="700" dirty="0"/>
          </a:p>
        </p:txBody>
      </p:sp>
      <p:sp>
        <p:nvSpPr>
          <p:cNvPr id="22" name="Text 15"/>
          <p:cNvSpPr/>
          <p:nvPr/>
        </p:nvSpPr>
        <p:spPr>
          <a:xfrm>
            <a:off x="5788343" y="4958477"/>
            <a:ext cx="302776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·2.2%</a:t>
            </a:r>
            <a:endParaRPr lang="en-US" sz="700" dirty="0"/>
          </a:p>
        </p:txBody>
      </p:sp>
      <p:sp>
        <p:nvSpPr>
          <p:cNvPr id="23" name="Text 16"/>
          <p:cNvSpPr/>
          <p:nvPr/>
        </p:nvSpPr>
        <p:spPr>
          <a:xfrm>
            <a:off x="5824895" y="4958477"/>
            <a:ext cx="24527" cy="1188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900"/>
              </a:lnSpc>
              <a:buNone/>
            </a:pPr>
            <a:r>
              <a:rPr lang="en-US" sz="700" dirty="0">
                <a:solidFill>
                  <a:srgbClr val="403011"/>
                </a:solidFill>
                <a:latin typeface="-apple-system, BlinkMacSystemFont, Segoe UI, Roboto, Helvetica Neue, Arial, sans-serif Medium" pitchFamily="34" charset="0"/>
                <a:ea typeface="-apple-system, BlinkMacSystemFont, Segoe UI, Roboto, Helvetica Neue, Arial, sans-serif Medium" pitchFamily="34" charset="-122"/>
                <a:cs typeface="-apple-system, BlinkMacSystemFont, Segoe UI, Roboto, Helvetica Neue, Arial, sans-serif Medium" pitchFamily="34" charset="-120"/>
              </a:rPr>
              <a:t>·</a:t>
            </a:r>
            <a:endParaRPr lang="en-US" sz="700" dirty="0"/>
          </a:p>
        </p:txBody>
      </p:sp>
      <p:sp>
        <p:nvSpPr>
          <p:cNvPr id="24" name="Text 17"/>
          <p:cNvSpPr/>
          <p:nvPr/>
        </p:nvSpPr>
        <p:spPr>
          <a:xfrm>
            <a:off x="7599521" y="281773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Натижалар</a:t>
            </a: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2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22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аҳлили</a:t>
            </a:r>
            <a:endParaRPr lang="en-US" sz="2200" dirty="0"/>
          </a:p>
        </p:txBody>
      </p:sp>
      <p:sp>
        <p:nvSpPr>
          <p:cNvPr id="25" name="Text 18"/>
          <p:cNvSpPr/>
          <p:nvPr/>
        </p:nvSpPr>
        <p:spPr>
          <a:xfrm>
            <a:off x="7599521" y="3398877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Респондентларнинг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65,7%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(1 584 нафар) университетда коррупция умуман йўқ деб ҳисоблайди. Шунга қарамай, </a:t>
            </a:r>
            <a:r>
              <a:rPr lang="en-US" sz="17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11,6%</a:t>
            </a: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— яъни 280 нафардан ортиқ талаба — коррупцион ҳолатлар "баъзан" ёки "жуда кўп" учрашини таъкидлаган.</a:t>
            </a:r>
            <a:endParaRPr lang="en-US" sz="1750" dirty="0"/>
          </a:p>
        </p:txBody>
      </p:sp>
      <p:sp>
        <p:nvSpPr>
          <p:cNvPr id="26" name="Shape 19"/>
          <p:cNvSpPr/>
          <p:nvPr/>
        </p:nvSpPr>
        <p:spPr>
          <a:xfrm>
            <a:off x="7599521" y="5105638"/>
            <a:ext cx="6244709" cy="1326713"/>
          </a:xfrm>
          <a:prstGeom prst="roundRect">
            <a:avLst>
              <a:gd name="adj" fmla="val 25645"/>
            </a:avLst>
          </a:prstGeom>
          <a:solidFill>
            <a:srgbClr val="FCF2B5"/>
          </a:solidFill>
          <a:ln/>
        </p:spPr>
      </p:sp>
      <p:pic>
        <p:nvPicPr>
          <p:cNvPr id="2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26335" y="5442109"/>
            <a:ext cx="283488" cy="226814"/>
          </a:xfrm>
          <a:prstGeom prst="rect">
            <a:avLst/>
          </a:prstGeom>
        </p:spPr>
      </p:pic>
      <p:sp>
        <p:nvSpPr>
          <p:cNvPr id="28" name="Text 20"/>
          <p:cNvSpPr/>
          <p:nvPr/>
        </p:nvSpPr>
        <p:spPr>
          <a:xfrm>
            <a:off x="8336637" y="5389126"/>
            <a:ext cx="528077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Кичик улушдаги ушбу жавоблар ҳам муассаса учун жиддий эътибор талаб қилади.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7814" y="484108"/>
            <a:ext cx="7928372" cy="10853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340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Коррупция</a:t>
            </a:r>
            <a:r>
              <a:rPr lang="en-US" sz="34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4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э</a:t>
            </a:r>
            <a:r>
              <a:rPr lang="en-US" sz="34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нг</a:t>
            </a:r>
            <a:r>
              <a:rPr lang="en-US" sz="34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4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</a:t>
            </a:r>
            <a:r>
              <a:rPr lang="en-US" sz="34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ўп</a:t>
            </a:r>
            <a:r>
              <a:rPr lang="en-US" sz="34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4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</a:t>
            </a:r>
            <a:r>
              <a:rPr lang="en-US" sz="34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узатилган</a:t>
            </a:r>
            <a:r>
              <a:rPr lang="en-US" sz="34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4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й</a:t>
            </a:r>
            <a:r>
              <a:rPr lang="en-US" sz="34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ўналишлар</a:t>
            </a:r>
            <a:endParaRPr lang="en-US" sz="3400" dirty="0"/>
          </a:p>
        </p:txBody>
      </p:sp>
      <p:sp>
        <p:nvSpPr>
          <p:cNvPr id="4" name="Text 1"/>
          <p:cNvSpPr/>
          <p:nvPr/>
        </p:nvSpPr>
        <p:spPr>
          <a:xfrm>
            <a:off x="607814" y="1768912"/>
            <a:ext cx="7928372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Коррупцион ҳолатлар мавжуд деб ҳисоблаган респондентлар қуйидаги йўналишларни кўрсатди:</a:t>
            </a:r>
            <a:endParaRPr lang="en-US" sz="1350" dirty="0"/>
          </a:p>
        </p:txBody>
      </p:sp>
      <p:sp>
        <p:nvSpPr>
          <p:cNvPr id="5" name="Shape 2"/>
          <p:cNvSpPr/>
          <p:nvPr/>
        </p:nvSpPr>
        <p:spPr>
          <a:xfrm>
            <a:off x="607814" y="2408992"/>
            <a:ext cx="7928372" cy="1234440"/>
          </a:xfrm>
          <a:prstGeom prst="roundRect">
            <a:avLst>
              <a:gd name="adj" fmla="val 8889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584954" y="2408992"/>
            <a:ext cx="91440" cy="1234440"/>
          </a:xfrm>
          <a:prstGeom prst="roundRect">
            <a:avLst>
              <a:gd name="adj" fmla="val 284884"/>
            </a:avLst>
          </a:prstGeom>
          <a:solidFill>
            <a:srgbClr val="626C3B"/>
          </a:solidFill>
          <a:ln/>
        </p:spPr>
      </p:sp>
      <p:sp>
        <p:nvSpPr>
          <p:cNvPr id="7" name="Text 4"/>
          <p:cNvSpPr/>
          <p:nvPr/>
        </p:nvSpPr>
        <p:spPr>
          <a:xfrm>
            <a:off x="872847" y="2605445"/>
            <a:ext cx="2469356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Ётоқхонага жойлашиш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872847" y="2956441"/>
            <a:ext cx="7466886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14,8%</a:t>
            </a: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(358 нафар) — ТТЖга жойлашишда таниш-билишчиликдан фойдаланиш ҳолатлари қайд этилган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607814" y="3776305"/>
            <a:ext cx="7928372" cy="1234440"/>
          </a:xfrm>
          <a:prstGeom prst="roundRect">
            <a:avLst>
              <a:gd name="adj" fmla="val 8889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584954" y="3776305"/>
            <a:ext cx="91440" cy="1234440"/>
          </a:xfrm>
          <a:prstGeom prst="roundRect">
            <a:avLst>
              <a:gd name="adj" fmla="val 284884"/>
            </a:avLst>
          </a:prstGeom>
          <a:solidFill>
            <a:srgbClr val="83792E"/>
          </a:solidFill>
          <a:ln/>
        </p:spPr>
      </p:sp>
      <p:sp>
        <p:nvSpPr>
          <p:cNvPr id="11" name="Text 8"/>
          <p:cNvSpPr/>
          <p:nvPr/>
        </p:nvSpPr>
        <p:spPr>
          <a:xfrm>
            <a:off x="872847" y="3972758"/>
            <a:ext cx="3173373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Имтиёзлар ва оралиқ назорат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872847" y="4323755"/>
            <a:ext cx="7466886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14,4%</a:t>
            </a: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(347 нафар) имтиёзлардан фойдаланишда, </a:t>
            </a:r>
            <a:r>
              <a:rPr lang="en-US" sz="13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14,2%</a:t>
            </a: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(342 нафар) оралиқ назоратни топширишда муаммо борлигини айтди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07814" y="5143619"/>
            <a:ext cx="7928372" cy="1234440"/>
          </a:xfrm>
          <a:prstGeom prst="roundRect">
            <a:avLst>
              <a:gd name="adj" fmla="val 8889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584954" y="5143619"/>
            <a:ext cx="91440" cy="1234440"/>
          </a:xfrm>
          <a:prstGeom prst="roundRect">
            <a:avLst>
              <a:gd name="adj" fmla="val 284884"/>
            </a:avLst>
          </a:prstGeom>
          <a:solidFill>
            <a:srgbClr val="E8AF3B"/>
          </a:solidFill>
          <a:ln/>
        </p:spPr>
      </p:sp>
      <p:sp>
        <p:nvSpPr>
          <p:cNvPr id="15" name="Text 12"/>
          <p:cNvSpPr/>
          <p:nvPr/>
        </p:nvSpPr>
        <p:spPr>
          <a:xfrm>
            <a:off x="872847" y="5340072"/>
            <a:ext cx="3630692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Якуний назорат ва қабул жараёни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872847" y="5691068"/>
            <a:ext cx="7466886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13,6%</a:t>
            </a: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(328 нафар) якуний назоратда, </a:t>
            </a:r>
            <a:r>
              <a:rPr lang="en-US" sz="13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14,4%</a:t>
            </a: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(276 нафар) ўқишга топшириш жараёнида коррупцион хавф сезган</a:t>
            </a:r>
            <a:endParaRPr lang="en-US" sz="1350" dirty="0"/>
          </a:p>
        </p:txBody>
      </p:sp>
      <p:sp>
        <p:nvSpPr>
          <p:cNvPr id="17" name="Shape 14"/>
          <p:cNvSpPr/>
          <p:nvPr/>
        </p:nvSpPr>
        <p:spPr>
          <a:xfrm>
            <a:off x="607814" y="6510933"/>
            <a:ext cx="7928372" cy="1234440"/>
          </a:xfrm>
          <a:prstGeom prst="roundRect">
            <a:avLst>
              <a:gd name="adj" fmla="val 8889"/>
            </a:avLst>
          </a:prstGeom>
          <a:solidFill>
            <a:srgbClr val="F6EBD4"/>
          </a:solidFill>
          <a:ln w="22860">
            <a:solidFill>
              <a:srgbClr val="CC914D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584954" y="6510933"/>
            <a:ext cx="91440" cy="1234440"/>
          </a:xfrm>
          <a:prstGeom prst="roundRect">
            <a:avLst>
              <a:gd name="adj" fmla="val 284884"/>
            </a:avLst>
          </a:prstGeom>
          <a:solidFill>
            <a:srgbClr val="CC914D"/>
          </a:solidFill>
          <a:ln/>
        </p:spPr>
      </p:sp>
      <p:sp>
        <p:nvSpPr>
          <p:cNvPr id="19" name="Text 16"/>
          <p:cNvSpPr/>
          <p:nvPr/>
        </p:nvSpPr>
        <p:spPr>
          <a:xfrm>
            <a:off x="872847" y="6707386"/>
            <a:ext cx="4023122" cy="2712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7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Хорижга ўқишга юбориш ва грантлар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872847" y="7058382"/>
            <a:ext cx="7466886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10,8%</a:t>
            </a: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(261 нафар) хорижга юбориш, </a:t>
            </a:r>
            <a:r>
              <a:rPr lang="en-US" sz="135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10,2%</a:t>
            </a:r>
            <a:r>
              <a:rPr lang="en-US" sz="13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(247 нафар) танлов ва грантларда иштирок этишда ноаниқлик мавжудлигини билдирган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41177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Рақамлаштириш</a:t>
            </a:r>
            <a:r>
              <a:rPr lang="en-US" sz="44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</a:t>
            </a:r>
            <a:r>
              <a:rPr lang="en-US" sz="44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рқали</a:t>
            </a:r>
            <a:r>
              <a:rPr lang="en-US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</a:t>
            </a:r>
            <a:r>
              <a:rPr lang="en-US" sz="44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оррупция</a:t>
            </a:r>
            <a:r>
              <a:rPr lang="en-US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х</a:t>
            </a:r>
            <a:r>
              <a:rPr lang="en-US" sz="44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авфини</a:t>
            </a:r>
            <a:r>
              <a:rPr lang="en-US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44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</a:t>
            </a:r>
            <a:r>
              <a:rPr lang="en-US" sz="44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амайтириш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123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Талабалар қуйидаги жараёнларни электрон шаклга ўтказишни таклиф қилди: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3685461"/>
            <a:ext cx="6407944" cy="30480"/>
          </a:xfrm>
          <a:prstGeom prst="rect">
            <a:avLst/>
          </a:prstGeom>
          <a:solidFill>
            <a:srgbClr val="626C3B"/>
          </a:solidFill>
          <a:ln/>
        </p:spPr>
      </p:sp>
      <p:sp>
        <p:nvSpPr>
          <p:cNvPr id="6" name="Text 3"/>
          <p:cNvSpPr/>
          <p:nvPr/>
        </p:nvSpPr>
        <p:spPr>
          <a:xfrm>
            <a:off x="793790" y="3859768"/>
            <a:ext cx="57258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Оралиқ назоратни компьютерлаштириш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793790" y="4350187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Оралиқ имтиҳонларни ўқитувчига эмас, тизимга топшириш — субъектив баҳолашни минималлаштиради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7428548" y="3685461"/>
            <a:ext cx="6408063" cy="30480"/>
          </a:xfrm>
          <a:prstGeom prst="rect">
            <a:avLst/>
          </a:prstGeom>
          <a:solidFill>
            <a:srgbClr val="83792E"/>
          </a:solidFill>
          <a:ln/>
        </p:spPr>
      </p:sp>
      <p:sp>
        <p:nvSpPr>
          <p:cNvPr id="10" name="Text 6"/>
          <p:cNvSpPr/>
          <p:nvPr/>
        </p:nvSpPr>
        <p:spPr>
          <a:xfrm>
            <a:off x="7428548" y="3859768"/>
            <a:ext cx="39847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Давоматни рақамлаштириш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7428548" y="4350187"/>
            <a:ext cx="64080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Давоматни қўлда эмас, электрон тизим орқали юритиш — манипуляция имконини чеклайди</a:t>
            </a:r>
            <a:endParaRPr lang="en-US" sz="1750" dirty="0"/>
          </a:p>
        </p:txBody>
      </p:sp>
      <p:sp>
        <p:nvSpPr>
          <p:cNvPr id="13" name="Shape 8"/>
          <p:cNvSpPr/>
          <p:nvPr/>
        </p:nvSpPr>
        <p:spPr>
          <a:xfrm>
            <a:off x="793790" y="5827871"/>
            <a:ext cx="6407944" cy="30480"/>
          </a:xfrm>
          <a:prstGeom prst="rect">
            <a:avLst/>
          </a:prstGeom>
          <a:solidFill>
            <a:srgbClr val="E8AF3B"/>
          </a:solidFill>
          <a:ln/>
        </p:spPr>
      </p:sp>
      <p:sp>
        <p:nvSpPr>
          <p:cNvPr id="14" name="Text 9"/>
          <p:cNvSpPr/>
          <p:nvPr/>
        </p:nvSpPr>
        <p:spPr>
          <a:xfrm>
            <a:off x="793790" y="6002179"/>
            <a:ext cx="577715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Амалиётга юборишни автоматлаштириш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793790" y="6492597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Амалиётга тайинлашни очиқ, рақамли тизим орқали амалга ошириш</a:t>
            </a:r>
            <a:endParaRPr lang="en-US" sz="1750" dirty="0"/>
          </a:p>
        </p:txBody>
      </p:sp>
      <p:sp>
        <p:nvSpPr>
          <p:cNvPr id="17" name="Shape 11"/>
          <p:cNvSpPr/>
          <p:nvPr/>
        </p:nvSpPr>
        <p:spPr>
          <a:xfrm>
            <a:off x="7428548" y="5827871"/>
            <a:ext cx="6408063" cy="30480"/>
          </a:xfrm>
          <a:prstGeom prst="rect">
            <a:avLst/>
          </a:prstGeom>
          <a:solidFill>
            <a:srgbClr val="CC914D"/>
          </a:solidFill>
          <a:ln/>
        </p:spPr>
      </p:sp>
      <p:sp>
        <p:nvSpPr>
          <p:cNvPr id="18" name="Text 12"/>
          <p:cNvSpPr/>
          <p:nvPr/>
        </p:nvSpPr>
        <p:spPr>
          <a:xfrm>
            <a:off x="7428548" y="6002179"/>
            <a:ext cx="587371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Сертификат ва ҳужжатлар онлайн тизими</a:t>
            </a:r>
            <a:endParaRPr lang="en-US" sz="2200" dirty="0"/>
          </a:p>
        </p:txBody>
      </p:sp>
      <p:sp>
        <p:nvSpPr>
          <p:cNvPr id="19" name="Text 13"/>
          <p:cNvSpPr/>
          <p:nvPr/>
        </p:nvSpPr>
        <p:spPr>
          <a:xfrm>
            <a:off x="7428548" y="6492597"/>
            <a:ext cx="640806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Ижтимоий фаоллик учун берилган сертификатларни ID рақами билан онлайн текшириш тизими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079183" y="554831"/>
            <a:ext cx="11529655" cy="5647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Электрон</a:t>
            </a:r>
            <a:r>
              <a:rPr lang="en-US" sz="35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5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35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изимларда</a:t>
            </a:r>
            <a:r>
              <a:rPr lang="en-US" sz="35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5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с</a:t>
            </a:r>
            <a:r>
              <a:rPr lang="en-US" sz="35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ақланиб</a:t>
            </a:r>
            <a:r>
              <a:rPr lang="en-US" sz="35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5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қ</a:t>
            </a:r>
            <a:r>
              <a:rPr lang="en-US" sz="35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олаётган</a:t>
            </a:r>
            <a:r>
              <a:rPr lang="en-US" sz="35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5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х</a:t>
            </a:r>
            <a:r>
              <a:rPr lang="en-US" sz="35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авфлар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83" y="1497449"/>
            <a:ext cx="6015395" cy="601539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32657" y="2525531"/>
            <a:ext cx="2504003" cy="2824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400" b="1" dirty="0" err="1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Муаммонинг</a:t>
            </a:r>
            <a:r>
              <a:rPr lang="en-US" sz="2400" b="1" dirty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2400" b="1" dirty="0" smtClean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</a:t>
            </a:r>
            <a:r>
              <a:rPr lang="en-US" sz="2400" b="1" dirty="0" err="1" smtClean="0">
                <a:solidFill>
                  <a:srgbClr val="0070C0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оҳияти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" name="Text 2"/>
          <p:cNvSpPr/>
          <p:nvPr/>
        </p:nvSpPr>
        <p:spPr>
          <a:xfrm>
            <a:off x="7543205" y="3325773"/>
            <a:ext cx="6015395" cy="5195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Жараёнлар рақамлашган бўлса-да, инсон омили сақланиб қолмоқда. Талабалар айниқса қуйидагиларни </a:t>
            </a:r>
            <a:r>
              <a:rPr lang="en-US" b="1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таъкидлади</a:t>
            </a:r>
            <a:r>
              <a:rPr lang="en-US" b="1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:</a:t>
            </a:r>
            <a:endParaRPr lang="uz-Cyrl-UZ" b="1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0" indent="0" algn="l">
              <a:lnSpc>
                <a:spcPts val="2000"/>
              </a:lnSpc>
              <a:buNone/>
            </a:pPr>
            <a:endParaRPr lang="uz-Cyrl-UZ" b="1" dirty="0">
              <a:solidFill>
                <a:srgbClr val="403011"/>
              </a:solidFill>
              <a:latin typeface="Brygada 1918" pitchFamily="34" charset="0"/>
              <a:ea typeface="Brygada 1918" pitchFamily="34" charset="-122"/>
            </a:endParaRPr>
          </a:p>
          <a:p>
            <a:pPr marL="0" indent="0" algn="l">
              <a:lnSpc>
                <a:spcPts val="2000"/>
              </a:lnSpc>
              <a:buNone/>
            </a:pPr>
            <a:endParaRPr lang="en-US" b="1" dirty="0"/>
          </a:p>
        </p:txBody>
      </p:sp>
      <p:sp>
        <p:nvSpPr>
          <p:cNvPr id="7" name="Text 3"/>
          <p:cNvSpPr/>
          <p:nvPr/>
        </p:nvSpPr>
        <p:spPr>
          <a:xfrm>
            <a:off x="7433875" y="4504396"/>
            <a:ext cx="6015395" cy="22294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Техник ходимлар тизимдаги баҳо ва натижаларни </a:t>
            </a:r>
            <a:r>
              <a:rPr lang="en-US" sz="1600" b="1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ўзгартириши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600" b="1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мумкин</a:t>
            </a:r>
            <a:endParaRPr lang="uz-Cyrl-UZ" sz="1600" b="1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algn="l">
              <a:lnSpc>
                <a:spcPts val="2000"/>
              </a:lnSpc>
              <a:buSzPct val="100000"/>
            </a:pPr>
            <a:endParaRPr lang="en-US" sz="1600" b="1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b="1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ТТЖга</a:t>
            </a:r>
            <a:r>
              <a:rPr lang="en-US" sz="1600" b="1" dirty="0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жойлашишда онлайн навбат бўлса ҳам "таниш орқали" ўтиш </a:t>
            </a:r>
            <a:r>
              <a:rPr lang="en-US" sz="1600" b="1" dirty="0" err="1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ҳолатлари</a:t>
            </a: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 </a:t>
            </a:r>
            <a:r>
              <a:rPr lang="en-US" sz="1600" b="1" dirty="0" err="1" smtClean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мавжуд</a:t>
            </a:r>
            <a:endParaRPr lang="uz-Cyrl-UZ" sz="1600" b="1" dirty="0" smtClean="0">
              <a:solidFill>
                <a:srgbClr val="403011"/>
              </a:solidFill>
              <a:latin typeface="Brygada 1918" pitchFamily="34" charset="0"/>
              <a:ea typeface="Brygada 1918" pitchFamily="34" charset="-122"/>
              <a:cs typeface="Brygada 1918" pitchFamily="34" charset="-120"/>
            </a:endParaRPr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endParaRPr lang="en-US" sz="1600" b="1" dirty="0"/>
          </a:p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b="1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Комиссия таркиби ошкор бўлганда грант тақсимотида манфаатдорлик юзага келади</a:t>
            </a:r>
            <a:endParaRPr lang="en-US" sz="16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0"/>
            <a:ext cx="576072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44962" y="549831"/>
            <a:ext cx="7854077" cy="11518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500"/>
              </a:lnSpc>
              <a:buNone/>
            </a:pPr>
            <a:r>
              <a:rPr lang="en-US" sz="360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Коррупцияни</a:t>
            </a:r>
            <a:r>
              <a:rPr lang="en-US" sz="36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6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</a:t>
            </a:r>
            <a:r>
              <a:rPr lang="en-US" sz="36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лдини</a:t>
            </a:r>
            <a:r>
              <a:rPr lang="en-US" sz="36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6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</a:t>
            </a:r>
            <a:r>
              <a:rPr lang="en-US" sz="36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лиш</a:t>
            </a:r>
            <a:r>
              <a:rPr lang="en-US" sz="36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6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б</a:t>
            </a:r>
            <a:r>
              <a:rPr lang="en-US" sz="36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ўйича</a:t>
            </a:r>
            <a:r>
              <a:rPr lang="en-US" sz="36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6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36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алабалар</a:t>
            </a:r>
            <a:r>
              <a:rPr lang="en-US" sz="36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60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360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аклифлари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44962" y="1926193"/>
            <a:ext cx="7854077" cy="1326118"/>
          </a:xfrm>
          <a:prstGeom prst="roundRect">
            <a:avLst>
              <a:gd name="adj" fmla="val 20846"/>
            </a:avLst>
          </a:prstGeom>
          <a:solidFill>
            <a:srgbClr val="F6EBD4"/>
          </a:solidFill>
          <a:ln w="22860">
            <a:solidFill>
              <a:srgbClr val="626C3B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52011" y="2133243"/>
            <a:ext cx="2728079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Аноним шикоят тизими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852011" y="2510909"/>
            <a:ext cx="7439978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Талабалар учун хавфсиз, аноним шикоят канали яратиш ва ундан тушган мурожаатларни тезкор кўриб чиқиш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44962" y="3401973"/>
            <a:ext cx="7854077" cy="1326118"/>
          </a:xfrm>
          <a:prstGeom prst="roundRect">
            <a:avLst>
              <a:gd name="adj" fmla="val 20846"/>
            </a:avLst>
          </a:prstGeom>
          <a:solidFill>
            <a:srgbClr val="F6EBD4"/>
          </a:solidFill>
          <a:ln w="22860">
            <a:solidFill>
              <a:srgbClr val="83792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52011" y="3609023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Очиқ мониторинг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852011" y="3986689"/>
            <a:ext cx="7439978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Ҳар бир баҳо ва қарор бўйича "рақамли из" (лог) тизимини кучайтириш — ҳар қандай ўзгартириш қайд этилиши керак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44962" y="4877753"/>
            <a:ext cx="7854077" cy="1326118"/>
          </a:xfrm>
          <a:prstGeom prst="roundRect">
            <a:avLst>
              <a:gd name="adj" fmla="val 20846"/>
            </a:avLst>
          </a:prstGeom>
          <a:solidFill>
            <a:srgbClr val="F6EBD4"/>
          </a:solidFill>
          <a:ln w="22860">
            <a:solidFill>
              <a:srgbClr val="E8AF3B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52011" y="5084802"/>
            <a:ext cx="2303621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Мустақил аудит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852011" y="5462468"/>
            <a:ext cx="7439978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Ўқитувчилар фаолиятини мунтазам, мустақил аудит орқали текшириш; комиссия аъзоларини сирли сайлаш тартиби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4962" y="6353532"/>
            <a:ext cx="7854077" cy="1326118"/>
          </a:xfrm>
          <a:prstGeom prst="roundRect">
            <a:avLst>
              <a:gd name="adj" fmla="val 20846"/>
            </a:avLst>
          </a:prstGeom>
          <a:solidFill>
            <a:srgbClr val="F6EBD4"/>
          </a:solidFill>
          <a:ln w="22860">
            <a:solidFill>
              <a:srgbClr val="CC914D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52011" y="6560582"/>
            <a:ext cx="3075742" cy="287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80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Тарғибот ва маош ошириш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852011" y="6938248"/>
            <a:ext cx="7439978" cy="5343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Ўқитувчилар маошини ошириш, коррупцияга қарши тарғибот тадбирлари ва профилактик суҳбатларни мунтазам ўтказиш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856702" y="650677"/>
            <a:ext cx="5066705" cy="631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4950"/>
              </a:lnSpc>
              <a:buNone/>
            </a:pPr>
            <a:r>
              <a:rPr lang="en-US" sz="39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Хулоса</a:t>
            </a:r>
            <a:r>
              <a:rPr lang="en-US" sz="3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en-US" sz="39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ва</a:t>
            </a:r>
            <a:r>
              <a:rPr lang="en-US" sz="39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39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т</a:t>
            </a:r>
            <a:r>
              <a:rPr lang="en-US" sz="39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авсиялар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561499" y="1551742"/>
            <a:ext cx="6652736" cy="4720352"/>
          </a:xfrm>
          <a:prstGeom prst="roundRect">
            <a:avLst>
              <a:gd name="adj" fmla="val 10271"/>
            </a:avLst>
          </a:prstGeom>
          <a:solidFill>
            <a:srgbClr val="626C3B"/>
          </a:solidFill>
          <a:ln/>
        </p:spPr>
      </p:sp>
      <p:sp>
        <p:nvSpPr>
          <p:cNvPr id="4" name="Text 2"/>
          <p:cNvSpPr/>
          <p:nvPr/>
        </p:nvSpPr>
        <p:spPr>
          <a:xfrm>
            <a:off x="4487108" y="1731645"/>
            <a:ext cx="2525197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1950" dirty="0" err="1" smtClean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Асосий</a:t>
            </a:r>
            <a:r>
              <a:rPr lang="uz-Cyrl-UZ" sz="1950" dirty="0" smtClean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н</a:t>
            </a:r>
            <a:r>
              <a:rPr lang="en-US" sz="1950" dirty="0" err="1" smtClean="0">
                <a:solidFill>
                  <a:srgbClr val="FFFFFF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атижалар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63429" y="2227183"/>
            <a:ext cx="6248876" cy="12220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just" rtl="1">
              <a:lnSpc>
                <a:spcPts val="2400"/>
              </a:lnSpc>
              <a:buNone/>
            </a:pPr>
            <a:r>
              <a:rPr lang="en-US" sz="1550" dirty="0">
                <a:solidFill>
                  <a:srgbClr val="FFFFFF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Сўровнома натижалари университетда коррупция умумий даражада паст эканини кўрсатади. Бироқ ётоқхонага жойлашиш, баҳолаш тизими ва грант тақсимоти — алоҳида эътиборни талаб қиладиган соҳалар.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10832306" y="1731645"/>
            <a:ext cx="3098721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1950" dirty="0" err="1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Қисқа</a:t>
            </a:r>
            <a:r>
              <a:rPr lang="en-US" sz="1950" dirty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19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м</a:t>
            </a:r>
            <a:r>
              <a:rPr lang="en-US" sz="19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уддатли</a:t>
            </a:r>
            <a:r>
              <a:rPr lang="en-US" sz="19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19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</a:t>
            </a:r>
            <a:r>
              <a:rPr lang="en-US" sz="19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оралар</a:t>
            </a:r>
            <a:endParaRPr lang="en-US" sz="1950" dirty="0"/>
          </a:p>
        </p:txBody>
      </p:sp>
      <p:sp>
        <p:nvSpPr>
          <p:cNvPr id="7" name="Text 5"/>
          <p:cNvSpPr/>
          <p:nvPr/>
        </p:nvSpPr>
        <p:spPr>
          <a:xfrm>
            <a:off x="7569279" y="2227183"/>
            <a:ext cx="6361748" cy="13477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ТТЖга жойлашиш жараёнини тўлиқ шаффоф ва онлайн тизимга ўтказиш</a:t>
            </a:r>
            <a:endParaRPr lang="en-US" sz="1550" dirty="0"/>
          </a:p>
          <a:p>
            <a:pPr marL="342900" indent="-342900" algn="r" rtl="1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Оралиқ назоратни тизим орқали, ўқитувчисиз қабул қилиш</a:t>
            </a:r>
            <a:endParaRPr lang="en-US" sz="1550" dirty="0"/>
          </a:p>
          <a:p>
            <a:pPr marL="342900" indent="-342900" algn="r" rtl="1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Аноним шикоят платформасини фаоллаштириш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11023163" y="3754874"/>
            <a:ext cx="2907863" cy="3156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 rtl="1">
              <a:lnSpc>
                <a:spcPts val="2450"/>
              </a:lnSpc>
              <a:buNone/>
            </a:pPr>
            <a:r>
              <a:rPr lang="en-US" sz="19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Узоқ</a:t>
            </a:r>
            <a:r>
              <a:rPr lang="uz-Cyrl-UZ" sz="19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м</a:t>
            </a:r>
            <a:r>
              <a:rPr lang="en-US" sz="19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уддатли</a:t>
            </a:r>
            <a:r>
              <a:rPr lang="en-US" sz="19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 </a:t>
            </a:r>
            <a:r>
              <a:rPr lang="uz-Cyrl-UZ" sz="1950" dirty="0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ч</a:t>
            </a:r>
            <a:r>
              <a:rPr lang="en-US" sz="1950" dirty="0" err="1" smtClean="0">
                <a:solidFill>
                  <a:srgbClr val="403011"/>
                </a:solidFill>
                <a:latin typeface="Brygada 1918 Semi Bold" pitchFamily="34" charset="0"/>
                <a:ea typeface="Brygada 1918 Semi Bold" pitchFamily="34" charset="-122"/>
                <a:cs typeface="Brygada 1918 Semi Bold" pitchFamily="34" charset="-120"/>
              </a:rPr>
              <a:t>оралар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569279" y="4250412"/>
            <a:ext cx="6361748" cy="19588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r" rtl="1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Барча электрон тизимларда мустақил аудит механизмини жорий этиш</a:t>
            </a:r>
            <a:endParaRPr lang="en-US" sz="1550" dirty="0"/>
          </a:p>
          <a:p>
            <a:pPr marL="342900" indent="-342900" algn="r" rtl="1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Баҳолаш объективлигини таъминлаш учун кўр-кўрона баҳолаш (анонимизация) тизимини қўллаш</a:t>
            </a:r>
            <a:endParaRPr lang="en-US" sz="1550" dirty="0"/>
          </a:p>
          <a:p>
            <a:pPr marL="342900" indent="-342900" algn="r" rtl="1">
              <a:lnSpc>
                <a:spcPts val="2400"/>
              </a:lnSpc>
              <a:buSzPct val="100000"/>
              <a:buChar char="•"/>
            </a:pPr>
            <a:r>
              <a:rPr lang="en-US" sz="1550" dirty="0">
                <a:solidFill>
                  <a:srgbClr val="403011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Ходимлар ва талабалар учун коррупцияга қарши мажбурий ўқув дастури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06993" y="6474500"/>
            <a:ext cx="13216414" cy="1104305"/>
          </a:xfrm>
          <a:prstGeom prst="roundRect">
            <a:avLst>
              <a:gd name="adj" fmla="val 27441"/>
            </a:avLst>
          </a:prstGeom>
          <a:solidFill>
            <a:srgbClr val="B6FCB8"/>
          </a:solidFill>
          <a:ln/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23" y="6763583"/>
            <a:ext cx="252413" cy="20193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363266" y="6704886"/>
            <a:ext cx="12358211" cy="611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 rtl="1">
              <a:lnSpc>
                <a:spcPts val="24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Brygada 1918" pitchFamily="34" charset="0"/>
                <a:ea typeface="Brygada 1918" pitchFamily="34" charset="-122"/>
                <a:cs typeface="Brygada 1918" pitchFamily="34" charset="-120"/>
              </a:rPr>
              <a:t>Ушбу таҳлилий маълумот ТДЮУ маъмурияти учун ислоҳотлар йўлида муҳим асос бўла олади. Сўровномада иштирок этган 2 412 нафар талабанинг фикри — ўзгаришга бўлган ишончнинг ифодасидир.</a:t>
            </a:r>
            <a:endParaRPr lang="en-US" sz="15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642</Words>
  <Application>Microsoft Office PowerPoint</Application>
  <PresentationFormat>Произвольный</PresentationFormat>
  <Paragraphs>89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-apple-system, BlinkMacSystemFont, Segoe UI, Roboto, Helvetica Neue, Arial, sans-serif Medium</vt:lpstr>
      <vt:lpstr>Brygada 1918 Semi Bold</vt:lpstr>
      <vt:lpstr>Calibri</vt:lpstr>
      <vt:lpstr>Arial</vt:lpstr>
      <vt:lpstr>Brygada 1918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HP</cp:lastModifiedBy>
  <cp:revision>8</cp:revision>
  <dcterms:created xsi:type="dcterms:W3CDTF">2026-05-04T05:54:40Z</dcterms:created>
  <dcterms:modified xsi:type="dcterms:W3CDTF">2026-07-04T12:00:04Z</dcterms:modified>
</cp:coreProperties>
</file>