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Brygada 1918 Semi Bold" panose="020B0604020202020204" charset="0"/>
      <p:regular r:id="rId13"/>
    </p:embeddedFont>
    <p:embeddedFont>
      <p:font typeface="Brygada 1918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6" d="100"/>
          <a:sy n="96" d="100"/>
        </p:scale>
        <p:origin x="3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21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34490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ТДЮУ </a:t>
            </a:r>
            <a:r>
              <a:rPr lang="uz-Cyrl-UZ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ходимлари </a:t>
            </a:r>
            <a:r>
              <a:rPr lang="en-US" sz="44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ўртасида</a:t>
            </a:r>
            <a:r>
              <a:rPr lang="en-US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44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коррупцияга</a:t>
            </a: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44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қарши</a:t>
            </a: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44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курашиш</a:t>
            </a: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44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бўйича</a:t>
            </a: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44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аноним</a:t>
            </a: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44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сўровнома</a:t>
            </a: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44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натижалари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09768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Жами </a:t>
            </a: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405 нафар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ТДЮУ ходими иштирок этди. Сўровнома натижалари университетда коррупцияга қарши муҳитни баҳолаш ва такомиллаштириш мақсакида таҳлил қилинди.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6161246"/>
            <a:ext cx="1146453" cy="426244"/>
          </a:xfrm>
          <a:prstGeom prst="roundRect">
            <a:avLst>
              <a:gd name="adj" fmla="val 63859"/>
            </a:avLst>
          </a:prstGeom>
          <a:solidFill>
            <a:srgbClr val="EAEDDE"/>
          </a:solidFill>
          <a:ln/>
        </p:spPr>
      </p:sp>
      <p:sp>
        <p:nvSpPr>
          <p:cNvPr id="6" name="Text 3"/>
          <p:cNvSpPr/>
          <p:nvPr/>
        </p:nvSpPr>
        <p:spPr>
          <a:xfrm>
            <a:off x="929878" y="6229231"/>
            <a:ext cx="87427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2026 ЙИЛ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2053590" y="6153626"/>
            <a:ext cx="2348508" cy="441484"/>
          </a:xfrm>
          <a:prstGeom prst="roundRect">
            <a:avLst>
              <a:gd name="adj" fmla="val 61654"/>
            </a:avLst>
          </a:prstGeom>
          <a:noFill/>
          <a:ln w="7620">
            <a:solidFill>
              <a:srgbClr val="626C3B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197298" y="6229231"/>
            <a:ext cx="206109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АНОНИМ СЎРОВНОМА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4515445" y="6153626"/>
            <a:ext cx="1906429" cy="441484"/>
          </a:xfrm>
          <a:prstGeom prst="roundRect">
            <a:avLst>
              <a:gd name="adj" fmla="val 61654"/>
            </a:avLst>
          </a:prstGeom>
          <a:noFill/>
          <a:ln w="7620">
            <a:solidFill>
              <a:srgbClr val="626C3B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659154" y="6229231"/>
            <a:ext cx="1619012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206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405</a:t>
            </a:r>
            <a:r>
              <a:rPr lang="en-US" sz="140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РЕСПОНДЕНТ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3744" y="521017"/>
            <a:ext cx="6658928" cy="586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Хулоса </a:t>
            </a:r>
            <a:r>
              <a:rPr lang="en-US" sz="36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ва</a:t>
            </a:r>
            <a:r>
              <a:rPr lang="en-US" sz="3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6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</a:t>
            </a:r>
            <a:r>
              <a:rPr lang="en-US" sz="36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ейинги</a:t>
            </a:r>
            <a:r>
              <a:rPr lang="en-US" sz="36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қ</a:t>
            </a:r>
            <a:r>
              <a:rPr lang="en-US" sz="36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адамлар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143744" y="1341239"/>
            <a:ext cx="7829312" cy="1357313"/>
          </a:xfrm>
          <a:prstGeom prst="roundRect">
            <a:avLst>
              <a:gd name="adj" fmla="val 8084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120884" y="1341239"/>
            <a:ext cx="91440" cy="1357313"/>
          </a:xfrm>
          <a:prstGeom prst="roundRect">
            <a:avLst>
              <a:gd name="adj" fmla="val 308140"/>
            </a:avLst>
          </a:prstGeom>
          <a:solidFill>
            <a:srgbClr val="626C3B"/>
          </a:solidFill>
          <a:ln/>
        </p:spPr>
      </p:sp>
      <p:sp>
        <p:nvSpPr>
          <p:cNvPr id="6" name="Text 3"/>
          <p:cNvSpPr/>
          <p:nvPr/>
        </p:nvSpPr>
        <p:spPr>
          <a:xfrm>
            <a:off x="6422946" y="1551861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✅</a:t>
            </a: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180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Кучли</a:t>
            </a: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18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</a:t>
            </a:r>
            <a:r>
              <a:rPr lang="en-US" sz="18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омонлар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6422946" y="1938576"/>
            <a:ext cx="7339489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Ходимларнинг 93,6% коррупция йўқлигини тасдиқлайди. Тизим кўрсаткичлари 4.43–4.54 баллга баҳоланган. Хабар бериш каналлари кенг маълум ва ишончли.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6143744" y="2854047"/>
            <a:ext cx="7829312" cy="1631990"/>
          </a:xfrm>
          <a:prstGeom prst="roundRect">
            <a:avLst>
              <a:gd name="adj" fmla="val 6724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120884" y="2854047"/>
            <a:ext cx="91440" cy="1631990"/>
          </a:xfrm>
          <a:prstGeom prst="roundRect">
            <a:avLst>
              <a:gd name="adj" fmla="val 308140"/>
            </a:avLst>
          </a:prstGeom>
          <a:solidFill>
            <a:srgbClr val="83792E"/>
          </a:solidFill>
          <a:ln/>
        </p:spPr>
      </p:sp>
      <p:sp>
        <p:nvSpPr>
          <p:cNvPr id="10" name="Text 7"/>
          <p:cNvSpPr/>
          <p:nvPr/>
        </p:nvSpPr>
        <p:spPr>
          <a:xfrm>
            <a:off x="6422946" y="3064669"/>
            <a:ext cx="3977878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⚠️</a:t>
            </a: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180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Диққат</a:t>
            </a: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18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</a:t>
            </a:r>
            <a:r>
              <a:rPr lang="en-US" sz="18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алаб</a:t>
            </a:r>
            <a:r>
              <a:rPr lang="en-US" sz="18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э</a:t>
            </a:r>
            <a:r>
              <a:rPr lang="en-US" sz="18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тадиган</a:t>
            </a:r>
            <a:r>
              <a:rPr lang="en-US" sz="18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</a:t>
            </a:r>
            <a:r>
              <a:rPr lang="en-US" sz="18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оҳалар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6422946" y="3451384"/>
            <a:ext cx="7339489" cy="824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Апелляция ва баҳолаш жараёнларидаги субъективизм; непотизм ва мансабдор шахслар аралашуви; молиявий шаффофлик; 16,3% ходимнинг хабар бериш каналларидан бехабарлиги.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6143744" y="4641533"/>
            <a:ext cx="7829312" cy="1631990"/>
          </a:xfrm>
          <a:prstGeom prst="roundRect">
            <a:avLst>
              <a:gd name="adj" fmla="val 6724"/>
            </a:avLst>
          </a:prstGeom>
          <a:solidFill>
            <a:srgbClr val="F6EBD4"/>
          </a:solidFill>
          <a:ln w="22860">
            <a:solidFill>
              <a:srgbClr val="E8AF3B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120884" y="4641533"/>
            <a:ext cx="91440" cy="1631990"/>
          </a:xfrm>
          <a:prstGeom prst="roundRect">
            <a:avLst>
              <a:gd name="adj" fmla="val 308140"/>
            </a:avLst>
          </a:prstGeom>
          <a:solidFill>
            <a:srgbClr val="E8AF3B"/>
          </a:solidFill>
          <a:ln/>
        </p:spPr>
      </p:sp>
      <p:sp>
        <p:nvSpPr>
          <p:cNvPr id="14" name="Text 11"/>
          <p:cNvSpPr/>
          <p:nvPr/>
        </p:nvSpPr>
        <p:spPr>
          <a:xfrm>
            <a:off x="6422946" y="4852154"/>
            <a:ext cx="355080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🎯</a:t>
            </a: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180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Тавсия</a:t>
            </a: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18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э</a:t>
            </a:r>
            <a:r>
              <a:rPr lang="en-US" sz="18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тиладиган</a:t>
            </a:r>
            <a:r>
              <a:rPr lang="en-US" sz="18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ч</a:t>
            </a:r>
            <a:r>
              <a:rPr lang="en-US" sz="18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оралар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6422946" y="5238869"/>
            <a:ext cx="7339489" cy="824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Хабар бериш каналларини барча ходимларга етказиш; апелляция жараёнини мустақиллаштириш; молия операцияларини автоматлаштириш; коррупцияга қарши тренинглар тизимини кучайтириш.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6143744" y="6448425"/>
            <a:ext cx="7829312" cy="1260158"/>
          </a:xfrm>
          <a:prstGeom prst="roundRect">
            <a:avLst>
              <a:gd name="adj" fmla="val 22359"/>
            </a:avLst>
          </a:prstGeom>
          <a:solidFill>
            <a:srgbClr val="B6FCB8"/>
          </a:solidFill>
          <a:ln/>
        </p:spPr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506" y="6716911"/>
            <a:ext cx="234791" cy="187762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6754058" y="6650831"/>
            <a:ext cx="7031236" cy="824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ТДЮУ умумий кўрсаткичлари юқори даражада — мақсад эса мавжуд муваффақиятларни мустаҳкамлаш ва заиф жойларни тизимли бартараф этишдан иборат.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8259"/>
            <a:ext cx="96329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206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Асосий кўрсаткичлар: бир нигоҳда</a:t>
            </a:r>
            <a:endParaRPr lang="en-US" sz="4450" b="1" dirty="0">
              <a:solidFill>
                <a:srgbClr val="00206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584013"/>
            <a:ext cx="6379607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405</a:t>
            </a:r>
            <a:endParaRPr lang="en-US" sz="5850" dirty="0">
              <a:solidFill>
                <a:srgbClr val="0070C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2565916" y="36158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Иштирокчилар</a:t>
            </a:r>
            <a:endParaRPr lang="en-US" sz="2200" b="1" dirty="0"/>
          </a:p>
        </p:txBody>
      </p:sp>
      <p:sp>
        <p:nvSpPr>
          <p:cNvPr id="5" name="Text 3"/>
          <p:cNvSpPr/>
          <p:nvPr/>
        </p:nvSpPr>
        <p:spPr>
          <a:xfrm>
            <a:off x="793790" y="4106228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Умумий респондентлар сони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456884" y="2584013"/>
            <a:ext cx="63797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 smtClean="0">
                <a:solidFill>
                  <a:srgbClr val="C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93.6</a:t>
            </a:r>
            <a:r>
              <a:rPr lang="uz-Cyrl-UZ" sz="5850" dirty="0" smtClean="0">
                <a:solidFill>
                  <a:srgbClr val="C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5850" dirty="0" smtClean="0">
                <a:solidFill>
                  <a:srgbClr val="00B05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%</a:t>
            </a:r>
            <a:endParaRPr lang="en-US" sz="5850" dirty="0">
              <a:solidFill>
                <a:srgbClr val="00B050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9229130" y="36158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Коррупция йўқ</a:t>
            </a:r>
            <a:endParaRPr lang="en-US" sz="2200" b="1" dirty="0"/>
          </a:p>
        </p:txBody>
      </p:sp>
      <p:sp>
        <p:nvSpPr>
          <p:cNvPr id="8" name="Text 6"/>
          <p:cNvSpPr/>
          <p:nvPr/>
        </p:nvSpPr>
        <p:spPr>
          <a:xfrm>
            <a:off x="7456884" y="4106228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Университетда коррупция мавжуд эмас деб ҳисоблайди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036106"/>
            <a:ext cx="6379607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4.54</a:t>
            </a:r>
            <a:endParaRPr lang="en-US" sz="5850" dirty="0">
              <a:solidFill>
                <a:srgbClr val="0070C0"/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2565916" y="60679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Назорат балли</a:t>
            </a:r>
            <a:endParaRPr lang="en-US" sz="2200" b="1" dirty="0"/>
          </a:p>
        </p:txBody>
      </p:sp>
      <p:sp>
        <p:nvSpPr>
          <p:cNvPr id="11" name="Text 9"/>
          <p:cNvSpPr/>
          <p:nvPr/>
        </p:nvSpPr>
        <p:spPr>
          <a:xfrm>
            <a:off x="793790" y="6558320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Коррупцияга қарши назорат даражаси (5 дан)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456884" y="5036106"/>
            <a:ext cx="63797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 smtClean="0">
                <a:solidFill>
                  <a:srgbClr val="C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91.6</a:t>
            </a:r>
            <a:r>
              <a:rPr lang="uz-Cyrl-UZ" sz="5850" dirty="0" smtClean="0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5850" dirty="0" smtClean="0">
                <a:solidFill>
                  <a:srgbClr val="00B05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%</a:t>
            </a:r>
            <a:endParaRPr lang="en-US" sz="5850" dirty="0">
              <a:solidFill>
                <a:srgbClr val="00B050"/>
              </a:solidFill>
            </a:endParaRPr>
          </a:p>
        </p:txBody>
      </p:sp>
      <p:sp>
        <p:nvSpPr>
          <p:cNvPr id="13" name="Text 11"/>
          <p:cNvSpPr/>
          <p:nvPr/>
        </p:nvSpPr>
        <p:spPr>
          <a:xfrm>
            <a:off x="9229130" y="60679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Чоралар етарли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456884" y="6558320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Коррупцияга қарши амалдаги чоралар самарали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6070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Коррупция мавжудлигига оид баҳолаш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845237"/>
            <a:ext cx="32089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Коррупция мавжудми?</a:t>
            </a:r>
            <a:endParaRPr lang="en-US" sz="2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523298"/>
            <a:ext cx="3501509" cy="225611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3357920" y="4419719"/>
            <a:ext cx="675203" cy="149543"/>
          </a:xfrm>
          <a:prstGeom prst="roundRect">
            <a:avLst>
              <a:gd name="adj" fmla="val 77044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616" y="4453295"/>
            <a:ext cx="82272" cy="8227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535323" y="4441031"/>
            <a:ext cx="468154" cy="106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Йўқ·93.6%</a:t>
            </a:r>
            <a:endParaRPr lang="en-US" sz="600" dirty="0"/>
          </a:p>
        </p:txBody>
      </p:sp>
      <p:sp>
        <p:nvSpPr>
          <p:cNvPr id="9" name="Text 4"/>
          <p:cNvSpPr/>
          <p:nvPr/>
        </p:nvSpPr>
        <p:spPr>
          <a:xfrm>
            <a:off x="3683913" y="4441031"/>
            <a:ext cx="319564" cy="106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·93.6%</a:t>
            </a:r>
            <a:endParaRPr lang="en-US" sz="600" dirty="0"/>
          </a:p>
        </p:txBody>
      </p:sp>
      <p:sp>
        <p:nvSpPr>
          <p:cNvPr id="10" name="Text 5"/>
          <p:cNvSpPr/>
          <p:nvPr/>
        </p:nvSpPr>
        <p:spPr>
          <a:xfrm>
            <a:off x="3716774" y="4441031"/>
            <a:ext cx="22146" cy="106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600" dirty="0"/>
          </a:p>
        </p:txBody>
      </p:sp>
      <p:sp>
        <p:nvSpPr>
          <p:cNvPr id="11" name="Shape 6"/>
          <p:cNvSpPr/>
          <p:nvPr/>
        </p:nvSpPr>
        <p:spPr>
          <a:xfrm>
            <a:off x="3357920" y="4630222"/>
            <a:ext cx="576024" cy="149543"/>
          </a:xfrm>
          <a:prstGeom prst="roundRect">
            <a:avLst>
              <a:gd name="adj" fmla="val 77044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616" y="4663797"/>
            <a:ext cx="82272" cy="8227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3535323" y="4651534"/>
            <a:ext cx="368975" cy="106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Ҳа·6.4%</a:t>
            </a:r>
            <a:endParaRPr lang="en-US" sz="600" dirty="0"/>
          </a:p>
        </p:txBody>
      </p:sp>
      <p:sp>
        <p:nvSpPr>
          <p:cNvPr id="14" name="Text 8"/>
          <p:cNvSpPr/>
          <p:nvPr/>
        </p:nvSpPr>
        <p:spPr>
          <a:xfrm>
            <a:off x="3631883" y="4651534"/>
            <a:ext cx="272415" cy="106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·6.4%</a:t>
            </a:r>
            <a:endParaRPr lang="en-US" sz="600" dirty="0"/>
          </a:p>
        </p:txBody>
      </p:sp>
      <p:sp>
        <p:nvSpPr>
          <p:cNvPr id="15" name="Text 9"/>
          <p:cNvSpPr/>
          <p:nvPr/>
        </p:nvSpPr>
        <p:spPr>
          <a:xfrm>
            <a:off x="3664744" y="4651534"/>
            <a:ext cx="22146" cy="106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600" dirty="0"/>
          </a:p>
        </p:txBody>
      </p:sp>
      <p:sp>
        <p:nvSpPr>
          <p:cNvPr id="16" name="Text 10"/>
          <p:cNvSpPr/>
          <p:nvPr/>
        </p:nvSpPr>
        <p:spPr>
          <a:xfrm>
            <a:off x="4856321" y="2845237"/>
            <a:ext cx="35015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Иш фаолиятида дуч келганмисиз?</a:t>
            </a:r>
            <a:endParaRPr lang="en-US" sz="220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6321" y="3877628"/>
            <a:ext cx="3501509" cy="2256115"/>
          </a:xfrm>
          <a:prstGeom prst="rect">
            <a:avLst/>
          </a:prstGeom>
        </p:spPr>
      </p:pic>
      <p:sp>
        <p:nvSpPr>
          <p:cNvPr id="18" name="Shape 11"/>
          <p:cNvSpPr/>
          <p:nvPr/>
        </p:nvSpPr>
        <p:spPr>
          <a:xfrm>
            <a:off x="7424261" y="4774049"/>
            <a:ext cx="675203" cy="149543"/>
          </a:xfrm>
          <a:prstGeom prst="roundRect">
            <a:avLst>
              <a:gd name="adj" fmla="val 77044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958" y="4807625"/>
            <a:ext cx="82272" cy="82272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7597854" y="4795361"/>
            <a:ext cx="468154" cy="106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Йўқ·95.8%</a:t>
            </a:r>
            <a:endParaRPr lang="en-US" sz="600" dirty="0"/>
          </a:p>
        </p:txBody>
      </p:sp>
      <p:sp>
        <p:nvSpPr>
          <p:cNvPr id="21" name="Text 13"/>
          <p:cNvSpPr/>
          <p:nvPr/>
        </p:nvSpPr>
        <p:spPr>
          <a:xfrm>
            <a:off x="7746444" y="4795361"/>
            <a:ext cx="319564" cy="106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·95.8%</a:t>
            </a:r>
            <a:endParaRPr lang="en-US" sz="600" dirty="0"/>
          </a:p>
        </p:txBody>
      </p:sp>
      <p:sp>
        <p:nvSpPr>
          <p:cNvPr id="22" name="Text 14"/>
          <p:cNvSpPr/>
          <p:nvPr/>
        </p:nvSpPr>
        <p:spPr>
          <a:xfrm>
            <a:off x="7779306" y="4795361"/>
            <a:ext cx="22146" cy="106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600" dirty="0"/>
          </a:p>
        </p:txBody>
      </p:sp>
      <p:sp>
        <p:nvSpPr>
          <p:cNvPr id="23" name="Shape 15"/>
          <p:cNvSpPr/>
          <p:nvPr/>
        </p:nvSpPr>
        <p:spPr>
          <a:xfrm>
            <a:off x="7424261" y="4984552"/>
            <a:ext cx="576024" cy="149543"/>
          </a:xfrm>
          <a:prstGeom prst="roundRect">
            <a:avLst>
              <a:gd name="adj" fmla="val 77044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24" name="Image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958" y="5018127"/>
            <a:ext cx="82272" cy="82272"/>
          </a:xfrm>
          <a:prstGeom prst="rect">
            <a:avLst/>
          </a:prstGeom>
        </p:spPr>
      </p:pic>
      <p:sp>
        <p:nvSpPr>
          <p:cNvPr id="25" name="Text 16"/>
          <p:cNvSpPr/>
          <p:nvPr/>
        </p:nvSpPr>
        <p:spPr>
          <a:xfrm>
            <a:off x="7597854" y="5005864"/>
            <a:ext cx="368975" cy="106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Ҳа·4.2%</a:t>
            </a:r>
            <a:endParaRPr lang="en-US" sz="600" dirty="0"/>
          </a:p>
        </p:txBody>
      </p:sp>
      <p:sp>
        <p:nvSpPr>
          <p:cNvPr id="26" name="Text 17"/>
          <p:cNvSpPr/>
          <p:nvPr/>
        </p:nvSpPr>
        <p:spPr>
          <a:xfrm>
            <a:off x="7694414" y="5005864"/>
            <a:ext cx="272415" cy="106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·4.2%</a:t>
            </a:r>
            <a:endParaRPr lang="en-US" sz="600" dirty="0"/>
          </a:p>
        </p:txBody>
      </p:sp>
      <p:sp>
        <p:nvSpPr>
          <p:cNvPr id="27" name="Text 18"/>
          <p:cNvSpPr/>
          <p:nvPr/>
        </p:nvSpPr>
        <p:spPr>
          <a:xfrm>
            <a:off x="7727275" y="5005864"/>
            <a:ext cx="22146" cy="106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600" dirty="0"/>
          </a:p>
        </p:txBody>
      </p:sp>
      <p:sp>
        <p:nvSpPr>
          <p:cNvPr id="28" name="Text 19"/>
          <p:cNvSpPr/>
          <p:nvPr/>
        </p:nvSpPr>
        <p:spPr>
          <a:xfrm>
            <a:off x="793790" y="6280190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Мутлақ кўпчилик — </a:t>
            </a: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93,6%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ва </a:t>
            </a: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95,8%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коррупция ҳолатларини кузатмаган ёки унга дуч келмаган. </a:t>
            </a: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Бу муҳит соғломлигидан далолат беради.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4260" y="670560"/>
            <a:ext cx="11622762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Кузатилган коррупциявий ҳолатлар турлари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44260" y="1733669"/>
            <a:ext cx="13141881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Сўровномада </a:t>
            </a:r>
            <a:r>
              <a:rPr lang="en-US" sz="16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"</a:t>
            </a:r>
            <a:r>
              <a:rPr lang="en-US" sz="1650" b="1" dirty="0">
                <a:solidFill>
                  <a:srgbClr val="C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Ҳа</a:t>
            </a:r>
            <a:r>
              <a:rPr lang="en-US" sz="16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"</a:t>
            </a: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деб жавоб берган </a:t>
            </a:r>
            <a:r>
              <a:rPr lang="en-US" sz="16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26 нафар</a:t>
            </a: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респондент қуйидаги соҳаларда муаммоларни қайд этган: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44260" y="2287429"/>
            <a:ext cx="6471285" cy="2536150"/>
          </a:xfrm>
          <a:prstGeom prst="roundRect">
            <a:avLst>
              <a:gd name="adj" fmla="val 12577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67120" y="2310289"/>
            <a:ext cx="6425565" cy="637937"/>
          </a:xfrm>
          <a:prstGeom prst="roundRect">
            <a:avLst>
              <a:gd name="adj" fmla="val 45701"/>
            </a:avLst>
          </a:prstGeom>
          <a:solidFill>
            <a:srgbClr val="626C3B"/>
          </a:solidFill>
          <a:ln/>
        </p:spPr>
      </p:sp>
      <p:sp>
        <p:nvSpPr>
          <p:cNvPr id="7" name="Text 4"/>
          <p:cNvSpPr/>
          <p:nvPr/>
        </p:nvSpPr>
        <p:spPr>
          <a:xfrm>
            <a:off x="979765" y="3147536"/>
            <a:ext cx="2869644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Баҳолаш </a:t>
            </a:r>
            <a:r>
              <a:rPr lang="en-US" sz="20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ва</a:t>
            </a:r>
            <a:r>
              <a:rPr lang="en-US" sz="2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20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ҳ</a:t>
            </a:r>
            <a:r>
              <a:rPr lang="en-US" sz="20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имоялар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979765" y="3599378"/>
            <a:ext cx="6000274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Диплом, </a:t>
            </a:r>
            <a:r>
              <a:rPr lang="en-US" sz="16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БМИ, </a:t>
            </a: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магистратура ҳимояларида; оралиқ ва якуний балларни яширин </a:t>
            </a:r>
            <a:r>
              <a:rPr lang="en-US" sz="165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равишда</a:t>
            </a: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6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ошириш</a:t>
            </a: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; "дастлабки ҳимоя" баҳонасида таъмагирлик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7414855" y="2287429"/>
            <a:ext cx="6471285" cy="2536150"/>
          </a:xfrm>
          <a:prstGeom prst="roundRect">
            <a:avLst>
              <a:gd name="adj" fmla="val 12577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437715" y="2310289"/>
            <a:ext cx="6425565" cy="637937"/>
          </a:xfrm>
          <a:prstGeom prst="roundRect">
            <a:avLst>
              <a:gd name="adj" fmla="val 45701"/>
            </a:avLst>
          </a:prstGeom>
          <a:solidFill>
            <a:srgbClr val="83792E"/>
          </a:solidFill>
          <a:ln/>
        </p:spPr>
      </p:sp>
      <p:sp>
        <p:nvSpPr>
          <p:cNvPr id="12" name="Text 8"/>
          <p:cNvSpPr/>
          <p:nvPr/>
        </p:nvSpPr>
        <p:spPr>
          <a:xfrm>
            <a:off x="7650361" y="3147536"/>
            <a:ext cx="4404836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Непотизм </a:t>
            </a:r>
            <a:r>
              <a:rPr lang="en-US" sz="20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ва</a:t>
            </a:r>
            <a:r>
              <a:rPr lang="en-US" sz="2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20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</a:t>
            </a:r>
            <a:r>
              <a:rPr lang="en-US" sz="20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аниш</a:t>
            </a:r>
            <a:r>
              <a:rPr lang="en-US" sz="20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-</a:t>
            </a:r>
            <a:r>
              <a:rPr lang="uz-Cyrl-UZ" sz="20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</a:t>
            </a:r>
            <a:r>
              <a:rPr lang="en-US" sz="20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илишчилик</a:t>
            </a:r>
            <a:endParaRPr lang="en-US" sz="2050" dirty="0"/>
          </a:p>
        </p:txBody>
      </p:sp>
      <p:sp>
        <p:nvSpPr>
          <p:cNvPr id="13" name="Text 9"/>
          <p:cNvSpPr/>
          <p:nvPr/>
        </p:nvSpPr>
        <p:spPr>
          <a:xfrm>
            <a:off x="7650361" y="3599378"/>
            <a:ext cx="6000274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Лавозимларга таниш кишиларни тайинлаш; байрамларда фақат бир хил шахсларни тақдирлаш; қариндошлар баҳосини ошириш сўровлари</a:t>
            </a:r>
            <a:endParaRPr lang="en-US" sz="1650" dirty="0"/>
          </a:p>
        </p:txBody>
      </p:sp>
      <p:sp>
        <p:nvSpPr>
          <p:cNvPr id="14" name="Shape 10"/>
          <p:cNvSpPr/>
          <p:nvPr/>
        </p:nvSpPr>
        <p:spPr>
          <a:xfrm>
            <a:off x="744260" y="5022890"/>
            <a:ext cx="6471285" cy="2536150"/>
          </a:xfrm>
          <a:prstGeom prst="roundRect">
            <a:avLst>
              <a:gd name="adj" fmla="val 12577"/>
            </a:avLst>
          </a:prstGeom>
          <a:solidFill>
            <a:srgbClr val="F6EBD4"/>
          </a:solidFill>
          <a:ln w="22860">
            <a:solidFill>
              <a:srgbClr val="E8AF3B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767120" y="5045750"/>
            <a:ext cx="6425565" cy="637937"/>
          </a:xfrm>
          <a:prstGeom prst="roundRect">
            <a:avLst>
              <a:gd name="adj" fmla="val 45701"/>
            </a:avLst>
          </a:prstGeom>
          <a:solidFill>
            <a:srgbClr val="E8AF3B"/>
          </a:solidFill>
          <a:ln/>
        </p:spPr>
      </p:sp>
      <p:sp>
        <p:nvSpPr>
          <p:cNvPr id="17" name="Text 12"/>
          <p:cNvSpPr/>
          <p:nvPr/>
        </p:nvSpPr>
        <p:spPr>
          <a:xfrm>
            <a:off x="979765" y="5882997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Совға </a:t>
            </a:r>
            <a:r>
              <a:rPr lang="en-US" sz="20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ва</a:t>
            </a:r>
            <a:r>
              <a:rPr lang="en-US" sz="2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20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</a:t>
            </a:r>
            <a:r>
              <a:rPr lang="en-US" sz="20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ул</a:t>
            </a:r>
            <a:r>
              <a:rPr lang="en-US" sz="20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20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й</a:t>
            </a:r>
            <a:r>
              <a:rPr lang="en-US" sz="20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иғиш</a:t>
            </a:r>
            <a:endParaRPr lang="en-US" sz="2050" dirty="0"/>
          </a:p>
        </p:txBody>
      </p:sp>
      <p:sp>
        <p:nvSpPr>
          <p:cNvPr id="18" name="Text 13"/>
          <p:cNvSpPr/>
          <p:nvPr/>
        </p:nvSpPr>
        <p:spPr>
          <a:xfrm>
            <a:off x="979765" y="6334839"/>
            <a:ext cx="6000274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Туғилган кунлар, туйлар ва кафедра фонди учун мажбурий пул йиғиш; шуъба мудирига совға-саломлар бериш</a:t>
            </a:r>
            <a:endParaRPr lang="en-US" sz="1650" dirty="0"/>
          </a:p>
        </p:txBody>
      </p:sp>
      <p:sp>
        <p:nvSpPr>
          <p:cNvPr id="19" name="Shape 14"/>
          <p:cNvSpPr/>
          <p:nvPr/>
        </p:nvSpPr>
        <p:spPr>
          <a:xfrm>
            <a:off x="7414855" y="5022890"/>
            <a:ext cx="6471285" cy="2536150"/>
          </a:xfrm>
          <a:prstGeom prst="roundRect">
            <a:avLst>
              <a:gd name="adj" fmla="val 12577"/>
            </a:avLst>
          </a:prstGeom>
          <a:solidFill>
            <a:srgbClr val="F6EBD4"/>
          </a:solidFill>
          <a:ln w="22860">
            <a:solidFill>
              <a:srgbClr val="CC914D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437715" y="5045750"/>
            <a:ext cx="6425565" cy="637937"/>
          </a:xfrm>
          <a:prstGeom prst="roundRect">
            <a:avLst>
              <a:gd name="adj" fmla="val 45701"/>
            </a:avLst>
          </a:prstGeom>
          <a:solidFill>
            <a:srgbClr val="CC914D"/>
          </a:solidFill>
          <a:ln/>
        </p:spPr>
      </p:sp>
      <p:sp>
        <p:nvSpPr>
          <p:cNvPr id="22" name="Text 16"/>
          <p:cNvSpPr/>
          <p:nvPr/>
        </p:nvSpPr>
        <p:spPr>
          <a:xfrm>
            <a:off x="7650361" y="5882997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Маъмурий</a:t>
            </a:r>
            <a:r>
              <a:rPr lang="en-US" sz="2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20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</a:t>
            </a:r>
            <a:r>
              <a:rPr lang="en-US" sz="20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осим</a:t>
            </a:r>
            <a:endParaRPr lang="en-US" sz="2050" dirty="0"/>
          </a:p>
        </p:txBody>
      </p:sp>
      <p:sp>
        <p:nvSpPr>
          <p:cNvPr id="23" name="Text 17"/>
          <p:cNvSpPr/>
          <p:nvPr/>
        </p:nvSpPr>
        <p:spPr>
          <a:xfrm>
            <a:off x="7650361" y="6334839"/>
            <a:ext cx="6000274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Кафедра мудирлари томонидан ёш ўқитувчиларга баҳо қўйдириш бўйича босим; интенсив курслар имтиҳонида раҳбарлар аралашуви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77039"/>
            <a:ext cx="115437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Хабар</a:t>
            </a: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</a:t>
            </a:r>
            <a:r>
              <a:rPr lang="en-US" sz="44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ериш</a:t>
            </a:r>
            <a:r>
              <a:rPr lang="en-US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</a:t>
            </a:r>
            <a:r>
              <a:rPr lang="en-US" sz="44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изими</a:t>
            </a:r>
            <a:r>
              <a:rPr lang="en-US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44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ва</a:t>
            </a: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ҳ</a:t>
            </a:r>
            <a:r>
              <a:rPr lang="en-US" sz="44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имоя</a:t>
            </a:r>
            <a:r>
              <a:rPr lang="en-US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</a:t>
            </a:r>
            <a:r>
              <a:rPr lang="en-US" sz="44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аражаси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08" y="2313682"/>
            <a:ext cx="6244709" cy="36934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619750" y="2933938"/>
            <a:ext cx="614164" cy="304562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83.7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5619749" y="4015620"/>
            <a:ext cx="371475" cy="251579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82.7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5810049" y="5144333"/>
            <a:ext cx="442587" cy="34683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91.6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7599521" y="23527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Таҳлил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599521" y="293393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Ходимларнинг </a:t>
            </a: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83,7%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ишонч телефони, телеграм-бот каби хабар бериш каналларидан хабардор.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3863816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Шу билан бирга, </a:t>
            </a: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16,3%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ходим ҳали ҳам ушбу каналлар ҳақида маълумотга эга эмас — бу ахборот тарқатишни кучайтириш зарурлигини кўрсатади.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599521" y="5207675"/>
            <a:ext cx="6244709" cy="1689616"/>
          </a:xfrm>
          <a:prstGeom prst="roundRect">
            <a:avLst>
              <a:gd name="adj" fmla="val 20137"/>
            </a:avLst>
          </a:prstGeom>
          <a:solidFill>
            <a:srgbClr val="B6D6FC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335" y="5544145"/>
            <a:ext cx="283488" cy="22681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336637" y="5491163"/>
            <a:ext cx="528077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82,7% ходим хабар берувчилар ҳимоя қилинишига ишонади — бу ижобий ишонч муҳитини акс эттиради.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02449" y="1009651"/>
            <a:ext cx="6636901" cy="457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Тизим</a:t>
            </a: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22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</a:t>
            </a:r>
            <a:r>
              <a:rPr lang="en-US" sz="22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амарадорлигини</a:t>
            </a:r>
            <a:r>
              <a:rPr lang="en-US" sz="22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22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</a:t>
            </a:r>
            <a:r>
              <a:rPr lang="en-US" sz="22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аҳолаш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3402448" y="1552575"/>
            <a:ext cx="8656201" cy="541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Респондентлар коррупцияга қарши тизимнинг тўртта </a:t>
            </a:r>
            <a:r>
              <a:rPr lang="en-US" sz="16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асосий</a:t>
            </a: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60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йўналишини</a:t>
            </a:r>
            <a:endParaRPr lang="uz-Cyrl-UZ" sz="1600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 marL="0" indent="0" algn="l">
              <a:lnSpc>
                <a:spcPts val="1050"/>
              </a:lnSpc>
              <a:buNone/>
            </a:pPr>
            <a:endParaRPr lang="uz-Cyrl-UZ" sz="1600" b="1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 marL="0" indent="0" algn="l">
              <a:lnSpc>
                <a:spcPts val="1050"/>
              </a:lnSpc>
              <a:buNone/>
            </a:pPr>
            <a:r>
              <a:rPr lang="en-US" sz="1600" b="1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5 </a:t>
            </a:r>
            <a:r>
              <a:rPr lang="en-US" sz="16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балли шкала</a:t>
            </a: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бўйича юқори баҳолашган:</a:t>
            </a:r>
            <a:endParaRPr lang="en-US" sz="1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49" y="2157532"/>
            <a:ext cx="7825502" cy="442924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132838" y="3092887"/>
            <a:ext cx="212050" cy="14478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4.54</a:t>
            </a:r>
            <a:endParaRPr lang="en-US" sz="650" dirty="0"/>
          </a:p>
        </p:txBody>
      </p:sp>
      <p:sp>
        <p:nvSpPr>
          <p:cNvPr id="6" name="Text 3"/>
          <p:cNvSpPr/>
          <p:nvPr/>
        </p:nvSpPr>
        <p:spPr>
          <a:xfrm>
            <a:off x="15025406" y="4826437"/>
            <a:ext cx="212050" cy="14478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4.49</a:t>
            </a:r>
            <a:endParaRPr lang="en-US" sz="650" dirty="0"/>
          </a:p>
        </p:txBody>
      </p:sp>
      <p:sp>
        <p:nvSpPr>
          <p:cNvPr id="7" name="Text 4"/>
          <p:cNvSpPr/>
          <p:nvPr/>
        </p:nvSpPr>
        <p:spPr>
          <a:xfrm>
            <a:off x="14985719" y="6559987"/>
            <a:ext cx="212050" cy="14478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4.47</a:t>
            </a:r>
            <a:endParaRPr lang="en-US" sz="650" dirty="0"/>
          </a:p>
        </p:txBody>
      </p:sp>
      <p:sp>
        <p:nvSpPr>
          <p:cNvPr id="8" name="Text 5"/>
          <p:cNvSpPr/>
          <p:nvPr/>
        </p:nvSpPr>
        <p:spPr>
          <a:xfrm>
            <a:off x="14898725" y="8293537"/>
            <a:ext cx="212050" cy="14478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4.43</a:t>
            </a:r>
            <a:endParaRPr lang="en-US" sz="6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2093833"/>
            <a:ext cx="10325099" cy="530737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324225" y="6991350"/>
            <a:ext cx="7903726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Барча кўрсаткичлар </a:t>
            </a:r>
            <a:r>
              <a:rPr lang="en-US" sz="16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4.43–4.54</a:t>
            </a: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орасида — бу умумий тизим соғломлигини тасдиқлайди.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9330" y="470535"/>
            <a:ext cx="7978140" cy="1561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Электронлаштириш</a:t>
            </a:r>
            <a:r>
              <a:rPr lang="en-US" sz="32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2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</a:t>
            </a:r>
            <a:r>
              <a:rPr lang="en-US" sz="32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рқали</a:t>
            </a:r>
            <a:r>
              <a:rPr lang="en-US" sz="32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2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</a:t>
            </a:r>
            <a:r>
              <a:rPr lang="en-US" sz="32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оррупциявий</a:t>
            </a:r>
            <a:r>
              <a:rPr lang="en-US" sz="32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2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х</a:t>
            </a:r>
            <a:r>
              <a:rPr lang="en-US" sz="32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авфларни</a:t>
            </a:r>
            <a:r>
              <a:rPr lang="en-US" sz="32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2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</a:t>
            </a:r>
            <a:r>
              <a:rPr lang="en-US" sz="32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амайтириш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6069330" y="2215634"/>
            <a:ext cx="7978140" cy="462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Респондентларнинг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b="1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88,9</a:t>
            </a:r>
            <a:r>
              <a:rPr lang="uz-Cyrl-UZ" sz="1300" b="1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b="1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%</a:t>
            </a:r>
            <a:r>
              <a:rPr lang="en-US" sz="130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коррупциявий хавфлар мавжуд эмас деб ҳисоблайди. Бироқ айрим таклифлар муҳим эътиборни талаб қилади: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069330" y="2815352"/>
            <a:ext cx="7978140" cy="1144191"/>
          </a:xfrm>
          <a:prstGeom prst="roundRect">
            <a:avLst>
              <a:gd name="adj" fmla="val 21838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243518" y="2989540"/>
            <a:ext cx="2234922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 err="1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Баҳолаш</a:t>
            </a:r>
            <a:r>
              <a:rPr lang="en-US" sz="16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1600" dirty="0" smtClean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ж</a:t>
            </a:r>
            <a:r>
              <a:rPr lang="en-US" sz="1600" dirty="0" err="1" smtClean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араёнлари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243518" y="3323153"/>
            <a:ext cx="7629763" cy="462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Оралиқ ва якуний баҳоларни сунъий интеллектга топшириш; баҳоларни ўша куннинг ўзида платформага киритиш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6069330" y="4081820"/>
            <a:ext cx="7978140" cy="1144191"/>
          </a:xfrm>
          <a:prstGeom prst="roundRect">
            <a:avLst>
              <a:gd name="adj" fmla="val 21838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243518" y="4256008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Ҳимоя </a:t>
            </a:r>
            <a:r>
              <a:rPr lang="en-US" sz="1600" dirty="0" err="1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ва</a:t>
            </a:r>
            <a:r>
              <a:rPr lang="en-US" sz="16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1600" dirty="0" smtClean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</a:t>
            </a:r>
            <a:r>
              <a:rPr lang="en-US" sz="1600" dirty="0" err="1" smtClean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адқиқот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6243518" y="4589621"/>
            <a:ext cx="7629763" cy="462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Барча босқичдаги ҳимояларни онлайн трансляция қилиш; магистратура дастлабки ҳимоясини аноним тизимга ўтказиш; антиплагиат кучайтириш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6069330" y="5348287"/>
            <a:ext cx="7978140" cy="1144191"/>
          </a:xfrm>
          <a:prstGeom prst="roundRect">
            <a:avLst>
              <a:gd name="adj" fmla="val 21838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243518" y="5522476"/>
            <a:ext cx="2185392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Молия </a:t>
            </a:r>
            <a:r>
              <a:rPr lang="en-US" sz="1600" dirty="0" err="1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ва</a:t>
            </a:r>
            <a:r>
              <a:rPr lang="en-US" sz="16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1600" dirty="0" smtClean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</a:t>
            </a:r>
            <a:r>
              <a:rPr lang="en-US" sz="1600" dirty="0" err="1" smtClean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аъмурият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243518" y="5856089"/>
            <a:ext cx="7629763" cy="462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Молиявий жараёнларни шаффофлаштириш; KPI ва профессор-ўқитувчилар фаолиятини тўлиқ рақамлаштириш; давлат грантлари бўйича очиқ маълумотлар</a:t>
            </a:r>
            <a:endParaRPr lang="en-US" sz="1300" dirty="0"/>
          </a:p>
        </p:txBody>
      </p:sp>
      <p:sp>
        <p:nvSpPr>
          <p:cNvPr id="14" name="Shape 11"/>
          <p:cNvSpPr/>
          <p:nvPr/>
        </p:nvSpPr>
        <p:spPr>
          <a:xfrm>
            <a:off x="6069330" y="6614755"/>
            <a:ext cx="7978140" cy="1144191"/>
          </a:xfrm>
          <a:prstGeom prst="roundRect">
            <a:avLst>
              <a:gd name="adj" fmla="val 21838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243518" y="6788944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 err="1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Қабул</a:t>
            </a:r>
            <a:r>
              <a:rPr lang="en-US" sz="16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1600" dirty="0" smtClean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ж</a:t>
            </a:r>
            <a:r>
              <a:rPr lang="en-US" sz="1600" dirty="0" err="1" smtClean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араёнлари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243518" y="7122557"/>
            <a:ext cx="7629763" cy="462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Суҳбат асосидаги қабулни тўлиқ электрон шаклга ўтказиш; стипендия ҳужжатларини рақамлаштириш; HEMIS тизимига интеграция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46014" y="556379"/>
            <a:ext cx="1068419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Амалдаги</a:t>
            </a:r>
            <a:r>
              <a:rPr lang="en-US" sz="33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3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э</a:t>
            </a:r>
            <a:r>
              <a:rPr lang="en-US" sz="33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лектрон</a:t>
            </a:r>
            <a:r>
              <a:rPr lang="en-US" sz="33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3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</a:t>
            </a:r>
            <a:r>
              <a:rPr lang="en-US" sz="33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изимлардаги</a:t>
            </a:r>
            <a:r>
              <a:rPr lang="en-US" sz="33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3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қ</a:t>
            </a:r>
            <a:r>
              <a:rPr lang="en-US" sz="33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олдиқ</a:t>
            </a:r>
            <a:r>
              <a:rPr lang="en-US" sz="33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3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х</a:t>
            </a:r>
            <a:r>
              <a:rPr lang="en-US" sz="33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авфлар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1446014" y="1343144"/>
            <a:ext cx="11738253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Респондентларнинг </a:t>
            </a:r>
            <a:r>
              <a:rPr lang="en-US" sz="14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92,3%</a:t>
            </a: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хавф-хатар </a:t>
            </a:r>
            <a:r>
              <a:rPr lang="en-US" sz="14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мавжуд эмас </a:t>
            </a: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деб ҳисоблайди. Аммо айрим жавобларда қуйидаги нозик жиҳатлар қайд этилган: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014" y="1868210"/>
            <a:ext cx="5661541" cy="5661541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014" y="1868210"/>
            <a:ext cx="5661541" cy="566154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30226" y="2732842"/>
            <a:ext cx="2299573" cy="370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Муҳим</a:t>
            </a:r>
            <a:r>
              <a:rPr lang="en-US" sz="1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16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</a:t>
            </a:r>
            <a:r>
              <a:rPr lang="en-US" sz="16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узатувлар</a:t>
            </a:r>
            <a:endParaRPr lang="en-US" sz="1650" dirty="0"/>
          </a:p>
        </p:txBody>
      </p:sp>
      <p:sp>
        <p:nvSpPr>
          <p:cNvPr id="7" name="Text 3"/>
          <p:cNvSpPr/>
          <p:nvPr/>
        </p:nvSpPr>
        <p:spPr>
          <a:xfrm>
            <a:off x="7522726" y="3342084"/>
            <a:ext cx="566154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Электронлаштириш коррупцияни тўлиқ бартараф этмайди — </a:t>
            </a:r>
            <a:r>
              <a:rPr lang="en-US" sz="13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инсон омили</a:t>
            </a: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сақланиб қолган жойларда хавф давом этади.</a:t>
            </a:r>
            <a:endParaRPr lang="en-US" sz="1300" dirty="0"/>
          </a:p>
        </p:txBody>
      </p:sp>
      <p:sp>
        <p:nvSpPr>
          <p:cNvPr id="8" name="Shape 4"/>
          <p:cNvSpPr/>
          <p:nvPr/>
        </p:nvSpPr>
        <p:spPr>
          <a:xfrm>
            <a:off x="7530227" y="4160639"/>
            <a:ext cx="5661541" cy="1084183"/>
          </a:xfrm>
          <a:prstGeom prst="roundRect">
            <a:avLst>
              <a:gd name="adj" fmla="val 23537"/>
            </a:avLst>
          </a:prstGeom>
          <a:solidFill>
            <a:srgbClr val="FCF2B5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248" y="4399598"/>
            <a:ext cx="212646" cy="17002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082915" y="4330660"/>
            <a:ext cx="4938832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Апелляция жараёнида кафедра мудирларининг роли ва комиссия баҳолашидаги субъективизм алоҳида назоратни талаб этади.</a:t>
            </a:r>
            <a:endParaRPr lang="en-US" sz="1300" dirty="0"/>
          </a:p>
        </p:txBody>
      </p:sp>
      <p:sp>
        <p:nvSpPr>
          <p:cNvPr id="11" name="Shape 6"/>
          <p:cNvSpPr/>
          <p:nvPr/>
        </p:nvSpPr>
        <p:spPr>
          <a:xfrm>
            <a:off x="7530227" y="5388293"/>
            <a:ext cx="5661541" cy="846058"/>
          </a:xfrm>
          <a:prstGeom prst="roundRect">
            <a:avLst>
              <a:gd name="adj" fmla="val 30161"/>
            </a:avLst>
          </a:prstGeom>
          <a:solidFill>
            <a:srgbClr val="DFE4CE"/>
          </a:solidFill>
          <a:ln/>
        </p:spPr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0248" y="5627251"/>
            <a:ext cx="212646" cy="17002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082915" y="5558314"/>
            <a:ext cx="4938832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HEMIS тизимига интеграция ва мустақил тадқиқотчилар билан муносабатларни тартибга солиш тавсия этилади.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1407" y="725805"/>
            <a:ext cx="12943880" cy="697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Коррупцияни</a:t>
            </a:r>
            <a:r>
              <a:rPr lang="en-US" sz="43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3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</a:t>
            </a:r>
            <a:r>
              <a:rPr lang="en-US" sz="43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лдини</a:t>
            </a:r>
            <a:r>
              <a:rPr lang="en-US" sz="43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3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</a:t>
            </a:r>
            <a:r>
              <a:rPr lang="en-US" sz="43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лиш</a:t>
            </a:r>
            <a:r>
              <a:rPr lang="en-US" sz="43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3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</a:t>
            </a:r>
            <a:r>
              <a:rPr lang="en-US" sz="43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ўйича</a:t>
            </a:r>
            <a:r>
              <a:rPr lang="en-US" sz="43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3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</a:t>
            </a:r>
            <a:r>
              <a:rPr lang="en-US" sz="43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аклифлар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81407" y="1863090"/>
            <a:ext cx="130675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Респондентларнинг </a:t>
            </a: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90,4%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таклиф билдирмаган. Аммо тизимли таклифлар қуйидаги йўналишларни қамраб олади: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81407" y="2813566"/>
            <a:ext cx="6423898" cy="30480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6" name="Text 3"/>
          <p:cNvSpPr/>
          <p:nvPr/>
        </p:nvSpPr>
        <p:spPr>
          <a:xfrm>
            <a:off x="781407" y="2986088"/>
            <a:ext cx="3863102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Маданиятни</a:t>
            </a:r>
            <a:r>
              <a:rPr lang="en-US" sz="2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21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</a:t>
            </a:r>
            <a:r>
              <a:rPr lang="en-US" sz="21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устаҳкамлаш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781407" y="3466743"/>
            <a:ext cx="6423898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Коррупцияга тоқатсизликни корпоратив маданият даражасига кўтариш; семинар-тренингларни кўпайтириш; туғилган кун ва тадбирлар учун пул йиғишни таъқиқлаш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7425095" y="2813566"/>
            <a:ext cx="6423898" cy="30480"/>
          </a:xfrm>
          <a:prstGeom prst="rect">
            <a:avLst/>
          </a:prstGeom>
          <a:solidFill>
            <a:srgbClr val="83792E"/>
          </a:solidFill>
          <a:ln/>
        </p:spPr>
      </p:sp>
      <p:sp>
        <p:nvSpPr>
          <p:cNvPr id="10" name="Text 6"/>
          <p:cNvSpPr/>
          <p:nvPr/>
        </p:nvSpPr>
        <p:spPr>
          <a:xfrm>
            <a:off x="7425095" y="2986088"/>
            <a:ext cx="2850475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Технологик</a:t>
            </a:r>
            <a:r>
              <a:rPr lang="en-US" sz="2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21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е</a:t>
            </a:r>
            <a:r>
              <a:rPr lang="en-US" sz="21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чимлар</a:t>
            </a:r>
            <a:endParaRPr lang="en-US" sz="2150" dirty="0"/>
          </a:p>
        </p:txBody>
      </p:sp>
      <p:sp>
        <p:nvSpPr>
          <p:cNvPr id="11" name="Text 7"/>
          <p:cNvSpPr/>
          <p:nvPr/>
        </p:nvSpPr>
        <p:spPr>
          <a:xfrm>
            <a:off x="7425095" y="3466743"/>
            <a:ext cx="6423898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Якуний назоратни тўлиқ рақамлаштириш; сунъий интеллектни баҳолаш жараёнларига жорий этиш; KPI мезонларини барча учун очиқ эълон қилиш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781407" y="5265896"/>
            <a:ext cx="6423898" cy="30480"/>
          </a:xfrm>
          <a:prstGeom prst="rect">
            <a:avLst/>
          </a:prstGeom>
          <a:solidFill>
            <a:srgbClr val="E8AF3B"/>
          </a:solidFill>
          <a:ln/>
        </p:spPr>
      </p:sp>
      <p:sp>
        <p:nvSpPr>
          <p:cNvPr id="14" name="Text 9"/>
          <p:cNvSpPr/>
          <p:nvPr/>
        </p:nvSpPr>
        <p:spPr>
          <a:xfrm>
            <a:off x="781407" y="5438418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Маъмурий</a:t>
            </a:r>
            <a:r>
              <a:rPr lang="en-US" sz="2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21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</a:t>
            </a:r>
            <a:r>
              <a:rPr lang="en-US" sz="21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артиб</a:t>
            </a:r>
            <a:endParaRPr lang="en-US" sz="2150" dirty="0"/>
          </a:p>
        </p:txBody>
      </p:sp>
      <p:sp>
        <p:nvSpPr>
          <p:cNvPr id="15" name="Text 10"/>
          <p:cNvSpPr/>
          <p:nvPr/>
        </p:nvSpPr>
        <p:spPr>
          <a:xfrm>
            <a:off x="781407" y="5919073"/>
            <a:ext cx="6423898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Ректор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томонидан</a:t>
            </a:r>
            <a:r>
              <a:rPr lang="en-US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баҳолашга аралашмаслик ҳақида эслатма бериши; барча лавозимларга номзодлар сайланиши шарт; манфаатлар тўқнашуви </a:t>
            </a:r>
            <a:r>
              <a:rPr lang="en-US" sz="175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учун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750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талаблар</a:t>
            </a:r>
            <a:r>
              <a:rPr lang="uz-Cyrl-UZ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ни янада кучайтириш</a:t>
            </a:r>
            <a:endParaRPr lang="en-US" sz="1750" dirty="0"/>
          </a:p>
        </p:txBody>
      </p:sp>
      <p:sp>
        <p:nvSpPr>
          <p:cNvPr id="17" name="Shape 11"/>
          <p:cNvSpPr/>
          <p:nvPr/>
        </p:nvSpPr>
        <p:spPr>
          <a:xfrm>
            <a:off x="7425095" y="5265896"/>
            <a:ext cx="6423898" cy="30480"/>
          </a:xfrm>
          <a:prstGeom prst="rect">
            <a:avLst/>
          </a:prstGeom>
          <a:solidFill>
            <a:srgbClr val="CC914D"/>
          </a:solidFill>
          <a:ln/>
        </p:spPr>
      </p:sp>
      <p:sp>
        <p:nvSpPr>
          <p:cNvPr id="18" name="Text 12"/>
          <p:cNvSpPr/>
          <p:nvPr/>
        </p:nvSpPr>
        <p:spPr>
          <a:xfrm>
            <a:off x="7425095" y="5438418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Мулоқот </a:t>
            </a:r>
            <a:r>
              <a:rPr lang="en-US" sz="21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ва</a:t>
            </a:r>
            <a:r>
              <a:rPr lang="en-US" sz="2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21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ш</a:t>
            </a:r>
            <a:r>
              <a:rPr lang="en-US" sz="21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икоят</a:t>
            </a:r>
            <a:endParaRPr lang="en-US" sz="2150" dirty="0"/>
          </a:p>
        </p:txBody>
      </p:sp>
      <p:sp>
        <p:nvSpPr>
          <p:cNvPr id="19" name="Text 13"/>
          <p:cNvSpPr/>
          <p:nvPr/>
        </p:nvSpPr>
        <p:spPr>
          <a:xfrm>
            <a:off x="7425095" y="5919073"/>
            <a:ext cx="6423898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Ректор, проректор ва </a:t>
            </a:r>
            <a:r>
              <a:rPr lang="en-US" sz="175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деканларнинг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uz-Cyrl-UZ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профессор-ўқитувчилар</a:t>
            </a:r>
            <a:r>
              <a:rPr lang="en-US" sz="1750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билан тизимли онлайн/офлайн мулоқоти; электрон аноним алоқаларга алоҳида эътибор; интизомий жавобгарлик самарадорлигини ошириш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750</Words>
  <Application>Microsoft Office PowerPoint</Application>
  <PresentationFormat>Произвольный</PresentationFormat>
  <Paragraphs>105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Brygada 1918 Semi Bold</vt:lpstr>
      <vt:lpstr>Brygada 1918</vt:lpstr>
      <vt:lpstr>Calibri</vt:lpstr>
      <vt:lpstr>-apple-system, BlinkMacSystemFont, Segoe UI, Roboto, Helvetica Neue, Arial, sans-serif Medium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HP</cp:lastModifiedBy>
  <cp:revision>12</cp:revision>
  <dcterms:created xsi:type="dcterms:W3CDTF">2026-05-04T06:55:06Z</dcterms:created>
  <dcterms:modified xsi:type="dcterms:W3CDTF">2026-07-04T12:01:39Z</dcterms:modified>
</cp:coreProperties>
</file>